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FF00FF"/>
    <a:srgbClr val="FF0066"/>
    <a:srgbClr val="00CC00"/>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0" d="100"/>
          <a:sy n="60" d="100"/>
        </p:scale>
        <p:origin x="72" y="13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4E2EA544-651F-4BCE-AC74-B8FD5008E48E}" type="datetimeFigureOut">
              <a:rPr lang="pl-PL" smtClean="0"/>
              <a:t>31.05.2019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CD58440-399F-4310-A34E-250AA5A18CBC}" type="slidenum">
              <a:rPr lang="pl-PL" smtClean="0"/>
              <a:t>‹#›</a:t>
            </a:fld>
            <a:endParaRPr lang="pl-PL"/>
          </a:p>
        </p:txBody>
      </p:sp>
    </p:spTree>
    <p:extLst>
      <p:ext uri="{BB962C8B-B14F-4D97-AF65-F5344CB8AC3E}">
        <p14:creationId xmlns:p14="http://schemas.microsoft.com/office/powerpoint/2010/main" val="3750513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E2EA544-651F-4BCE-AC74-B8FD5008E48E}" type="datetimeFigureOut">
              <a:rPr lang="pl-PL" smtClean="0"/>
              <a:t>31.05.2019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CD58440-399F-4310-A34E-250AA5A18CBC}" type="slidenum">
              <a:rPr lang="pl-PL" smtClean="0"/>
              <a:t>‹#›</a:t>
            </a:fld>
            <a:endParaRPr lang="pl-PL"/>
          </a:p>
        </p:txBody>
      </p:sp>
    </p:spTree>
    <p:extLst>
      <p:ext uri="{BB962C8B-B14F-4D97-AF65-F5344CB8AC3E}">
        <p14:creationId xmlns:p14="http://schemas.microsoft.com/office/powerpoint/2010/main" val="3189176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E2EA544-651F-4BCE-AC74-B8FD5008E48E}" type="datetimeFigureOut">
              <a:rPr lang="pl-PL" smtClean="0"/>
              <a:t>31.05.2019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CD58440-399F-4310-A34E-250AA5A18CBC}" type="slidenum">
              <a:rPr lang="pl-PL" smtClean="0"/>
              <a:t>‹#›</a:t>
            </a:fld>
            <a:endParaRPr lang="pl-PL"/>
          </a:p>
        </p:txBody>
      </p:sp>
    </p:spTree>
    <p:extLst>
      <p:ext uri="{BB962C8B-B14F-4D97-AF65-F5344CB8AC3E}">
        <p14:creationId xmlns:p14="http://schemas.microsoft.com/office/powerpoint/2010/main" val="4274173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E2EA544-651F-4BCE-AC74-B8FD5008E48E}" type="datetimeFigureOut">
              <a:rPr lang="pl-PL" smtClean="0"/>
              <a:t>31.05.2019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CD58440-399F-4310-A34E-250AA5A18CBC}" type="slidenum">
              <a:rPr lang="pl-PL" smtClean="0"/>
              <a:t>‹#›</a:t>
            </a:fld>
            <a:endParaRPr lang="pl-PL"/>
          </a:p>
        </p:txBody>
      </p:sp>
    </p:spTree>
    <p:extLst>
      <p:ext uri="{BB962C8B-B14F-4D97-AF65-F5344CB8AC3E}">
        <p14:creationId xmlns:p14="http://schemas.microsoft.com/office/powerpoint/2010/main" val="1642822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4E2EA544-651F-4BCE-AC74-B8FD5008E48E}" type="datetimeFigureOut">
              <a:rPr lang="pl-PL" smtClean="0"/>
              <a:t>31.05.2019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CD58440-399F-4310-A34E-250AA5A18CBC}" type="slidenum">
              <a:rPr lang="pl-PL" smtClean="0"/>
              <a:t>‹#›</a:t>
            </a:fld>
            <a:endParaRPr lang="pl-PL"/>
          </a:p>
        </p:txBody>
      </p:sp>
    </p:spTree>
    <p:extLst>
      <p:ext uri="{BB962C8B-B14F-4D97-AF65-F5344CB8AC3E}">
        <p14:creationId xmlns:p14="http://schemas.microsoft.com/office/powerpoint/2010/main" val="3531277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4E2EA544-651F-4BCE-AC74-B8FD5008E48E}" type="datetimeFigureOut">
              <a:rPr lang="pl-PL" smtClean="0"/>
              <a:t>31.05.2019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CD58440-399F-4310-A34E-250AA5A18CBC}" type="slidenum">
              <a:rPr lang="pl-PL" smtClean="0"/>
              <a:t>‹#›</a:t>
            </a:fld>
            <a:endParaRPr lang="pl-PL"/>
          </a:p>
        </p:txBody>
      </p:sp>
    </p:spTree>
    <p:extLst>
      <p:ext uri="{BB962C8B-B14F-4D97-AF65-F5344CB8AC3E}">
        <p14:creationId xmlns:p14="http://schemas.microsoft.com/office/powerpoint/2010/main" val="1244926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4E2EA544-651F-4BCE-AC74-B8FD5008E48E}" type="datetimeFigureOut">
              <a:rPr lang="pl-PL" smtClean="0"/>
              <a:t>31.05.2019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CD58440-399F-4310-A34E-250AA5A18CBC}" type="slidenum">
              <a:rPr lang="pl-PL" smtClean="0"/>
              <a:t>‹#›</a:t>
            </a:fld>
            <a:endParaRPr lang="pl-PL"/>
          </a:p>
        </p:txBody>
      </p:sp>
    </p:spTree>
    <p:extLst>
      <p:ext uri="{BB962C8B-B14F-4D97-AF65-F5344CB8AC3E}">
        <p14:creationId xmlns:p14="http://schemas.microsoft.com/office/powerpoint/2010/main" val="1441088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4E2EA544-651F-4BCE-AC74-B8FD5008E48E}" type="datetimeFigureOut">
              <a:rPr lang="pl-PL" smtClean="0"/>
              <a:t>31.05.2019</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CD58440-399F-4310-A34E-250AA5A18CBC}" type="slidenum">
              <a:rPr lang="pl-PL" smtClean="0"/>
              <a:t>‹#›</a:t>
            </a:fld>
            <a:endParaRPr lang="pl-PL"/>
          </a:p>
        </p:txBody>
      </p:sp>
    </p:spTree>
    <p:extLst>
      <p:ext uri="{BB962C8B-B14F-4D97-AF65-F5344CB8AC3E}">
        <p14:creationId xmlns:p14="http://schemas.microsoft.com/office/powerpoint/2010/main" val="323273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4E2EA544-651F-4BCE-AC74-B8FD5008E48E}" type="datetimeFigureOut">
              <a:rPr lang="pl-PL" smtClean="0"/>
              <a:t>31.05.2019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CD58440-399F-4310-A34E-250AA5A18CBC}" type="slidenum">
              <a:rPr lang="pl-PL" smtClean="0"/>
              <a:t>‹#›</a:t>
            </a:fld>
            <a:endParaRPr lang="pl-PL"/>
          </a:p>
        </p:txBody>
      </p:sp>
    </p:spTree>
    <p:extLst>
      <p:ext uri="{BB962C8B-B14F-4D97-AF65-F5344CB8AC3E}">
        <p14:creationId xmlns:p14="http://schemas.microsoft.com/office/powerpoint/2010/main" val="1753328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E2EA544-651F-4BCE-AC74-B8FD5008E48E}" type="datetimeFigureOut">
              <a:rPr lang="pl-PL" smtClean="0"/>
              <a:t>31.05.2019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CD58440-399F-4310-A34E-250AA5A18CBC}" type="slidenum">
              <a:rPr lang="pl-PL" smtClean="0"/>
              <a:t>‹#›</a:t>
            </a:fld>
            <a:endParaRPr lang="pl-PL"/>
          </a:p>
        </p:txBody>
      </p:sp>
    </p:spTree>
    <p:extLst>
      <p:ext uri="{BB962C8B-B14F-4D97-AF65-F5344CB8AC3E}">
        <p14:creationId xmlns:p14="http://schemas.microsoft.com/office/powerpoint/2010/main" val="1531962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E2EA544-651F-4BCE-AC74-B8FD5008E48E}" type="datetimeFigureOut">
              <a:rPr lang="pl-PL" smtClean="0"/>
              <a:t>31.05.2019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CD58440-399F-4310-A34E-250AA5A18CBC}" type="slidenum">
              <a:rPr lang="pl-PL" smtClean="0"/>
              <a:t>‹#›</a:t>
            </a:fld>
            <a:endParaRPr lang="pl-PL"/>
          </a:p>
        </p:txBody>
      </p:sp>
    </p:spTree>
    <p:extLst>
      <p:ext uri="{BB962C8B-B14F-4D97-AF65-F5344CB8AC3E}">
        <p14:creationId xmlns:p14="http://schemas.microsoft.com/office/powerpoint/2010/main" val="3161287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2EA544-651F-4BCE-AC74-B8FD5008E48E}" type="datetimeFigureOut">
              <a:rPr lang="pl-PL" smtClean="0"/>
              <a:t>31.05.2019</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D58440-399F-4310-A34E-250AA5A18CBC}" type="slidenum">
              <a:rPr lang="pl-PL" smtClean="0"/>
              <a:t>‹#›</a:t>
            </a:fld>
            <a:endParaRPr lang="pl-PL"/>
          </a:p>
        </p:txBody>
      </p:sp>
    </p:spTree>
    <p:extLst>
      <p:ext uri="{BB962C8B-B14F-4D97-AF65-F5344CB8AC3E}">
        <p14:creationId xmlns:p14="http://schemas.microsoft.com/office/powerpoint/2010/main" val="3625155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0632" y="-133267"/>
            <a:ext cx="12753474" cy="8462462"/>
          </a:xfrm>
          <a:prstGeom prst="rect">
            <a:avLst/>
          </a:prstGeom>
        </p:spPr>
      </p:pic>
      <p:sp>
        <p:nvSpPr>
          <p:cNvPr id="2" name="Tytuł 1"/>
          <p:cNvSpPr>
            <a:spLocks noGrp="1"/>
          </p:cNvSpPr>
          <p:nvPr>
            <p:ph type="ctrTitle"/>
          </p:nvPr>
        </p:nvSpPr>
        <p:spPr>
          <a:xfrm>
            <a:off x="1524000" y="395287"/>
            <a:ext cx="9144000" cy="1019475"/>
          </a:xfrm>
        </p:spPr>
        <p:txBody>
          <a:bodyPr/>
          <a:lstStyle/>
          <a:p>
            <a:r>
              <a:rPr lang="pl-PL" dirty="0" smtClean="0">
                <a:solidFill>
                  <a:srgbClr val="FF0000"/>
                </a:solidFill>
              </a:rPr>
              <a:t>Józef Bem </a:t>
            </a:r>
            <a:r>
              <a:rPr lang="pl-PL" dirty="0" err="1" smtClean="0">
                <a:solidFill>
                  <a:srgbClr val="FF0000"/>
                </a:solidFill>
              </a:rPr>
              <a:t>Biography</a:t>
            </a:r>
            <a:endParaRPr lang="pl-PL" dirty="0">
              <a:solidFill>
                <a:srgbClr val="FF0000"/>
              </a:solidFill>
            </a:endParaRPr>
          </a:p>
        </p:txBody>
      </p:sp>
      <p:sp>
        <p:nvSpPr>
          <p:cNvPr id="3" name="Podtytuł 2"/>
          <p:cNvSpPr>
            <a:spLocks noGrp="1"/>
          </p:cNvSpPr>
          <p:nvPr>
            <p:ph type="subTitle" idx="1"/>
          </p:nvPr>
        </p:nvSpPr>
        <p:spPr>
          <a:xfrm>
            <a:off x="1524000" y="3641558"/>
            <a:ext cx="9144000" cy="1616242"/>
          </a:xfrm>
        </p:spPr>
        <p:txBody>
          <a:bodyPr/>
          <a:lstStyle/>
          <a:p>
            <a:endParaRPr lang="pl-PL" dirty="0"/>
          </a:p>
        </p:txBody>
      </p:sp>
    </p:spTree>
    <p:extLst>
      <p:ext uri="{BB962C8B-B14F-4D97-AF65-F5344CB8AC3E}">
        <p14:creationId xmlns:p14="http://schemas.microsoft.com/office/powerpoint/2010/main" val="3321001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az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0"/>
            <a:ext cx="12801600" cy="6858000"/>
          </a:xfrm>
          <a:prstGeom prst="rect">
            <a:avLst/>
          </a:prstGeom>
        </p:spPr>
      </p:pic>
      <p:sp>
        <p:nvSpPr>
          <p:cNvPr id="3" name="Symbol zastępczy zawartości 2"/>
          <p:cNvSpPr>
            <a:spLocks noGrp="1"/>
          </p:cNvSpPr>
          <p:nvPr>
            <p:ph idx="1"/>
          </p:nvPr>
        </p:nvSpPr>
        <p:spPr>
          <a:xfrm>
            <a:off x="838200" y="2363015"/>
            <a:ext cx="10515600" cy="4861510"/>
          </a:xfrm>
        </p:spPr>
        <p:txBody>
          <a:bodyPr/>
          <a:lstStyle/>
          <a:p>
            <a:pPr marL="0" indent="0">
              <a:buNone/>
            </a:pPr>
            <a:r>
              <a:rPr lang="en-US" dirty="0" err="1" smtClean="0">
                <a:solidFill>
                  <a:srgbClr val="FFFF00"/>
                </a:solidFill>
              </a:rPr>
              <a:t>Bem</a:t>
            </a:r>
            <a:r>
              <a:rPr lang="en-US" dirty="0" smtClean="0">
                <a:solidFill>
                  <a:srgbClr val="FFFF00"/>
                </a:solidFill>
              </a:rPr>
              <a:t> was born in </a:t>
            </a:r>
            <a:r>
              <a:rPr lang="en-US" dirty="0" err="1" smtClean="0">
                <a:solidFill>
                  <a:srgbClr val="FFFF00"/>
                </a:solidFill>
              </a:rPr>
              <a:t>Tarnów</a:t>
            </a:r>
            <a:r>
              <a:rPr lang="pl-PL" dirty="0">
                <a:solidFill>
                  <a:srgbClr val="FFFF00"/>
                </a:solidFill>
              </a:rPr>
              <a:t> </a:t>
            </a:r>
            <a:r>
              <a:rPr lang="en-US" dirty="0" smtClean="0">
                <a:solidFill>
                  <a:srgbClr val="FFFF00"/>
                </a:solidFill>
              </a:rPr>
              <a:t>in </a:t>
            </a:r>
            <a:r>
              <a:rPr lang="en-US" dirty="0" err="1" smtClean="0">
                <a:solidFill>
                  <a:srgbClr val="FFFF00"/>
                </a:solidFill>
              </a:rPr>
              <a:t>Galici</a:t>
            </a:r>
            <a:r>
              <a:rPr lang="pl-PL" dirty="0" smtClean="0">
                <a:solidFill>
                  <a:srgbClr val="FFFF00"/>
                </a:solidFill>
              </a:rPr>
              <a:t>a</a:t>
            </a:r>
            <a:r>
              <a:rPr lang="en-US" dirty="0" smtClean="0">
                <a:solidFill>
                  <a:srgbClr val="FFFF00"/>
                </a:solidFill>
              </a:rPr>
              <a:t>, the area of Poland that had become part of the Habsburg Monarchy</a:t>
            </a:r>
            <a:r>
              <a:rPr lang="pl-PL" dirty="0" smtClean="0">
                <a:solidFill>
                  <a:srgbClr val="FFFF00"/>
                </a:solidFill>
              </a:rPr>
              <a:t> </a:t>
            </a:r>
            <a:r>
              <a:rPr lang="en-US" dirty="0" smtClean="0">
                <a:solidFill>
                  <a:srgbClr val="FFFF00"/>
                </a:solidFill>
              </a:rPr>
              <a:t> through the First Partition in 1772. After the creation of the tiny Duchy of Warsaw from the territories captured by Napoleon, he moved with his parents to </a:t>
            </a:r>
            <a:r>
              <a:rPr lang="en-US" dirty="0" err="1" smtClean="0">
                <a:solidFill>
                  <a:srgbClr val="FFFF00"/>
                </a:solidFill>
              </a:rPr>
              <a:t>Kraków</a:t>
            </a:r>
            <a:r>
              <a:rPr lang="en-US" dirty="0" smtClean="0">
                <a:solidFill>
                  <a:srgbClr val="FFFF00"/>
                </a:solidFill>
              </a:rPr>
              <a:t>, where after finishing military school (where he distinguished himself in mathematics) and joined the ducal forces as a fifteen-year-old cadet. </a:t>
            </a:r>
            <a:r>
              <a:rPr lang="en-US" dirty="0" err="1" smtClean="0">
                <a:solidFill>
                  <a:srgbClr val="FFFF00"/>
                </a:solidFill>
              </a:rPr>
              <a:t>Bem</a:t>
            </a:r>
            <a:r>
              <a:rPr lang="en-US" dirty="0" smtClean="0">
                <a:solidFill>
                  <a:srgbClr val="FFFF00"/>
                </a:solidFill>
              </a:rPr>
              <a:t> joined a Polish artillery regiment as a sub-lieutenant and then lieutenant in the French service, took part in the French invasion of Russia (1812), and subsequently distinguished himself in the </a:t>
            </a:r>
            <a:r>
              <a:rPr lang="en-US" dirty="0" err="1" smtClean="0">
                <a:solidFill>
                  <a:srgbClr val="FFFF00"/>
                </a:solidFill>
              </a:rPr>
              <a:t>defence</a:t>
            </a:r>
            <a:r>
              <a:rPr lang="en-US" dirty="0" smtClean="0">
                <a:solidFill>
                  <a:srgbClr val="FFFF00"/>
                </a:solidFill>
              </a:rPr>
              <a:t> of Danzig (Polish: </a:t>
            </a:r>
            <a:r>
              <a:rPr lang="en-US" i="1" dirty="0" err="1" smtClean="0">
                <a:solidFill>
                  <a:srgbClr val="FFFF00"/>
                </a:solidFill>
              </a:rPr>
              <a:t>Gdańsk</a:t>
            </a:r>
            <a:r>
              <a:rPr lang="en-US" dirty="0" smtClean="0">
                <a:solidFill>
                  <a:srgbClr val="FFFF00"/>
                </a:solidFill>
              </a:rPr>
              <a:t>) (January – November 1813), winning the Knight's Cross of the Legion </a:t>
            </a:r>
            <a:r>
              <a:rPr lang="en-US" dirty="0" err="1" smtClean="0">
                <a:solidFill>
                  <a:srgbClr val="FFFF00"/>
                </a:solidFill>
              </a:rPr>
              <a:t>d'honneur</a:t>
            </a:r>
            <a:r>
              <a:rPr lang="en-US" dirty="0" smtClean="0">
                <a:solidFill>
                  <a:srgbClr val="FFFF00"/>
                </a:solidFill>
              </a:rPr>
              <a:t>.</a:t>
            </a:r>
            <a:endParaRPr lang="pl-PL" dirty="0">
              <a:solidFill>
                <a:srgbClr val="FFFF00"/>
              </a:solidFill>
            </a:endParaRPr>
          </a:p>
        </p:txBody>
      </p:sp>
      <p:sp>
        <p:nvSpPr>
          <p:cNvPr id="6" name="Rectangle 2"/>
          <p:cNvSpPr>
            <a:spLocks noGrp="1" noChangeArrowheads="1"/>
          </p:cNvSpPr>
          <p:nvPr>
            <p:ph type="title"/>
          </p:nvPr>
        </p:nvSpPr>
        <p:spPr bwMode="auto">
          <a:xfrm>
            <a:off x="2894126" y="1252415"/>
            <a:ext cx="7071167"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sz="6000" b="0" i="0" u="none" strike="noStrike" cap="none" normalizeH="0" baseline="0" dirty="0" err="1" smtClean="0">
                <a:ln>
                  <a:noFill/>
                </a:ln>
                <a:solidFill>
                  <a:srgbClr val="FFFF00"/>
                </a:solidFill>
                <a:effectLst/>
                <a:latin typeface="Arial Unicode MS" panose="020B0604020202020204" pitchFamily="34" charset="-128"/>
              </a:rPr>
              <a:t>Youth</a:t>
            </a:r>
            <a:r>
              <a:rPr lang="pl-PL" altLang="pl-PL" sz="6000" dirty="0">
                <a:solidFill>
                  <a:srgbClr val="FFFF00"/>
                </a:solidFill>
                <a:latin typeface="Arial Unicode MS" panose="020B0604020202020204" pitchFamily="34" charset="-128"/>
              </a:rPr>
              <a:t> </a:t>
            </a:r>
            <a:r>
              <a:rPr lang="pl-PL" altLang="pl-PL" sz="6000" dirty="0" smtClean="0">
                <a:solidFill>
                  <a:srgbClr val="FFFF00"/>
                </a:solidFill>
                <a:latin typeface="Arial Unicode MS" panose="020B0604020202020204" pitchFamily="34" charset="-128"/>
              </a:rPr>
              <a:t>of Józef Bem</a:t>
            </a:r>
            <a:r>
              <a:rPr kumimoji="0" lang="pl-PL" altLang="pl-PL" sz="6000" b="0" i="0" u="none" strike="noStrike" cap="none" normalizeH="0" baseline="0" dirty="0" smtClean="0">
                <a:ln>
                  <a:noFill/>
                </a:ln>
                <a:solidFill>
                  <a:srgbClr val="FFFF00"/>
                </a:solidFill>
                <a:effectLst/>
              </a:rPr>
              <a:t> </a:t>
            </a:r>
            <a:endParaRPr kumimoji="0" lang="pl-PL" altLang="pl-PL" sz="6000" b="0" i="0" u="none" strike="noStrike" cap="none" normalizeH="0" baseline="0" dirty="0" smtClean="0">
              <a:ln>
                <a:noFill/>
              </a:ln>
              <a:solidFill>
                <a:srgbClr val="FFFF00"/>
              </a:solidFill>
              <a:effectLst/>
              <a:latin typeface="Arial" panose="020B0604020202020204" pitchFamily="34" charset="0"/>
            </a:endParaRPr>
          </a:p>
        </p:txBody>
      </p:sp>
    </p:spTree>
    <p:extLst>
      <p:ext uri="{BB962C8B-B14F-4D97-AF65-F5344CB8AC3E}">
        <p14:creationId xmlns:p14="http://schemas.microsoft.com/office/powerpoint/2010/main" val="1498378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61" y="0"/>
            <a:ext cx="12205461" cy="6858000"/>
          </a:xfrm>
          <a:prstGeom prst="rect">
            <a:avLst/>
          </a:prstGeom>
        </p:spPr>
      </p:pic>
      <p:sp>
        <p:nvSpPr>
          <p:cNvPr id="2" name="Tytuł 1"/>
          <p:cNvSpPr>
            <a:spLocks noGrp="1"/>
          </p:cNvSpPr>
          <p:nvPr>
            <p:ph type="title"/>
          </p:nvPr>
        </p:nvSpPr>
        <p:spPr/>
        <p:txBody>
          <a:bodyPr>
            <a:normAutofit/>
          </a:bodyPr>
          <a:lstStyle/>
          <a:p>
            <a:pPr algn="ctr"/>
            <a:r>
              <a:rPr lang="pl-PL" sz="6000" b="1" dirty="0" err="1" smtClean="0">
                <a:solidFill>
                  <a:schemeClr val="bg1"/>
                </a:solidFill>
              </a:rPr>
              <a:t>November</a:t>
            </a:r>
            <a:r>
              <a:rPr lang="pl-PL" sz="6000" b="1" dirty="0" smtClean="0">
                <a:solidFill>
                  <a:schemeClr val="bg1"/>
                </a:solidFill>
              </a:rPr>
              <a:t> </a:t>
            </a:r>
            <a:r>
              <a:rPr lang="pl-PL" sz="6000" b="1" dirty="0" err="1" smtClean="0">
                <a:solidFill>
                  <a:schemeClr val="bg1"/>
                </a:solidFill>
              </a:rPr>
              <a:t>Uprising</a:t>
            </a:r>
            <a:endParaRPr lang="pl-PL" sz="6000" b="1" dirty="0">
              <a:solidFill>
                <a:schemeClr val="bg1"/>
              </a:solidFill>
            </a:endParaRPr>
          </a:p>
        </p:txBody>
      </p:sp>
      <p:pic>
        <p:nvPicPr>
          <p:cNvPr id="8" name="Obraz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06451" y="3429000"/>
            <a:ext cx="6315075" cy="3467100"/>
          </a:xfrm>
          <a:prstGeom prst="rect">
            <a:avLst/>
          </a:prstGeom>
        </p:spPr>
      </p:pic>
      <p:sp>
        <p:nvSpPr>
          <p:cNvPr id="3" name="Symbol zastępczy zawartości 2"/>
          <p:cNvSpPr>
            <a:spLocks noGrp="1"/>
          </p:cNvSpPr>
          <p:nvPr>
            <p:ph idx="1"/>
          </p:nvPr>
        </p:nvSpPr>
        <p:spPr>
          <a:xfrm>
            <a:off x="148389" y="1504782"/>
            <a:ext cx="10515600" cy="5353217"/>
          </a:xfrm>
        </p:spPr>
        <p:txBody>
          <a:bodyPr>
            <a:normAutofit lnSpcReduction="10000"/>
          </a:bodyPr>
          <a:lstStyle/>
          <a:p>
            <a:pPr marL="0" indent="0">
              <a:buNone/>
            </a:pPr>
            <a:r>
              <a:rPr lang="en-US" dirty="0" smtClean="0">
                <a:solidFill>
                  <a:schemeClr val="bg1"/>
                </a:solidFill>
              </a:rPr>
              <a:t>When the November Uprising, a struggle for Polish independence, broke out on November 29, 1830, against the Russian Empire, </a:t>
            </a:r>
            <a:r>
              <a:rPr lang="en-US" dirty="0" err="1" smtClean="0">
                <a:solidFill>
                  <a:schemeClr val="bg1"/>
                </a:solidFill>
              </a:rPr>
              <a:t>Bem</a:t>
            </a:r>
            <a:r>
              <a:rPr lang="en-US" dirty="0" smtClean="0">
                <a:solidFill>
                  <a:schemeClr val="bg1"/>
                </a:solidFill>
              </a:rPr>
              <a:t> immediately joined the Polish insurgents. He arrived in Warsaw, was given a major's commission and the command of the 4th Light Cavalry Battalion, which he led during the Battles of </a:t>
            </a:r>
            <a:r>
              <a:rPr lang="en-US" dirty="0" err="1" smtClean="0">
                <a:solidFill>
                  <a:schemeClr val="bg1"/>
                </a:solidFill>
              </a:rPr>
              <a:t>Iganie</a:t>
            </a:r>
            <a:r>
              <a:rPr lang="en-US" dirty="0" smtClean="0">
                <a:solidFill>
                  <a:schemeClr val="bg1"/>
                </a:solidFill>
              </a:rPr>
              <a:t> and </a:t>
            </a:r>
            <a:r>
              <a:rPr lang="en-US" dirty="0" err="1" smtClean="0">
                <a:solidFill>
                  <a:schemeClr val="bg1"/>
                </a:solidFill>
              </a:rPr>
              <a:t>Ostrołęka</a:t>
            </a:r>
            <a:r>
              <a:rPr lang="en-US" dirty="0" smtClean="0">
                <a:solidFill>
                  <a:schemeClr val="bg1"/>
                </a:solidFill>
              </a:rPr>
              <a:t>. During the Battle of </a:t>
            </a:r>
            <a:r>
              <a:rPr lang="en-US" dirty="0" err="1" smtClean="0">
                <a:solidFill>
                  <a:schemeClr val="bg1"/>
                </a:solidFill>
              </a:rPr>
              <a:t>Ostrołęka</a:t>
            </a:r>
            <a:r>
              <a:rPr lang="en-US" dirty="0" smtClean="0">
                <a:solidFill>
                  <a:schemeClr val="bg1"/>
                </a:solidFill>
              </a:rPr>
              <a:t>, </a:t>
            </a:r>
            <a:endParaRPr lang="pl-PL" dirty="0">
              <a:solidFill>
                <a:schemeClr val="bg1"/>
              </a:solidFill>
            </a:endParaRPr>
          </a:p>
          <a:p>
            <a:pPr marL="0" indent="0">
              <a:buNone/>
            </a:pPr>
            <a:r>
              <a:rPr lang="en-US" dirty="0" err="1" smtClean="0">
                <a:solidFill>
                  <a:schemeClr val="bg1"/>
                </a:solidFill>
              </a:rPr>
              <a:t>Bem's</a:t>
            </a:r>
            <a:r>
              <a:rPr lang="en-US" dirty="0" smtClean="0">
                <a:solidFill>
                  <a:schemeClr val="bg1"/>
                </a:solidFill>
              </a:rPr>
              <a:t> forces bravely charged the Russian opponents.</a:t>
            </a:r>
            <a:endParaRPr lang="pl-PL" dirty="0" smtClean="0">
              <a:solidFill>
                <a:schemeClr val="bg1"/>
              </a:solidFill>
            </a:endParaRPr>
          </a:p>
          <a:p>
            <a:pPr marL="0" indent="0">
              <a:buNone/>
            </a:pPr>
            <a:r>
              <a:rPr lang="en-US" dirty="0" smtClean="0">
                <a:solidFill>
                  <a:schemeClr val="bg1"/>
                </a:solidFill>
              </a:rPr>
              <a:t> Although the Polish army suffered a serious defeat</a:t>
            </a:r>
            <a:endParaRPr lang="pl-PL" dirty="0" smtClean="0">
              <a:solidFill>
                <a:schemeClr val="bg1"/>
              </a:solidFill>
            </a:endParaRPr>
          </a:p>
          <a:p>
            <a:pPr marL="0" indent="0">
              <a:buNone/>
            </a:pPr>
            <a:r>
              <a:rPr lang="en-US" dirty="0" smtClean="0">
                <a:solidFill>
                  <a:schemeClr val="bg1"/>
                </a:solidFill>
              </a:rPr>
              <a:t> with a loss of 6,000 men, </a:t>
            </a:r>
            <a:r>
              <a:rPr lang="en-US" dirty="0" err="1" smtClean="0">
                <a:solidFill>
                  <a:schemeClr val="bg1"/>
                </a:solidFill>
              </a:rPr>
              <a:t>Bem's</a:t>
            </a:r>
            <a:r>
              <a:rPr lang="en-US" dirty="0" smtClean="0">
                <a:solidFill>
                  <a:schemeClr val="bg1"/>
                </a:solidFill>
              </a:rPr>
              <a:t> actions prevented</a:t>
            </a:r>
            <a:endParaRPr lang="pl-PL" dirty="0" smtClean="0">
              <a:solidFill>
                <a:schemeClr val="bg1"/>
              </a:solidFill>
            </a:endParaRPr>
          </a:p>
          <a:p>
            <a:pPr marL="0" indent="0">
              <a:buNone/>
            </a:pPr>
            <a:r>
              <a:rPr lang="en-US" dirty="0" smtClean="0">
                <a:solidFill>
                  <a:schemeClr val="bg1"/>
                </a:solidFill>
              </a:rPr>
              <a:t> the destruction of the entire army. For his </a:t>
            </a:r>
            <a:r>
              <a:rPr lang="en-US" dirty="0" err="1" smtClean="0">
                <a:solidFill>
                  <a:schemeClr val="bg1"/>
                </a:solidFill>
              </a:rPr>
              <a:t>valour</a:t>
            </a:r>
            <a:r>
              <a:rPr lang="en-US" dirty="0" smtClean="0">
                <a:solidFill>
                  <a:schemeClr val="bg1"/>
                </a:solidFill>
              </a:rPr>
              <a:t> </a:t>
            </a:r>
            <a:endParaRPr lang="pl-PL" dirty="0" smtClean="0">
              <a:solidFill>
                <a:schemeClr val="bg1"/>
              </a:solidFill>
            </a:endParaRPr>
          </a:p>
          <a:p>
            <a:pPr marL="0" indent="0">
              <a:buNone/>
            </a:pPr>
            <a:r>
              <a:rPr lang="en-US" dirty="0" smtClean="0">
                <a:solidFill>
                  <a:schemeClr val="bg1"/>
                </a:solidFill>
              </a:rPr>
              <a:t>on the battlefield, </a:t>
            </a:r>
            <a:r>
              <a:rPr lang="en-US" dirty="0" err="1" smtClean="0">
                <a:solidFill>
                  <a:schemeClr val="bg1"/>
                </a:solidFill>
              </a:rPr>
              <a:t>Bem</a:t>
            </a:r>
            <a:r>
              <a:rPr lang="en-US" dirty="0" smtClean="0">
                <a:solidFill>
                  <a:schemeClr val="bg1"/>
                </a:solidFill>
              </a:rPr>
              <a:t> was awarded the </a:t>
            </a:r>
            <a:r>
              <a:rPr lang="en-US" dirty="0" err="1" smtClean="0">
                <a:solidFill>
                  <a:schemeClr val="bg1"/>
                </a:solidFill>
              </a:rPr>
              <a:t>Virtuti</a:t>
            </a:r>
            <a:r>
              <a:rPr lang="en-US" dirty="0" smtClean="0">
                <a:solidFill>
                  <a:schemeClr val="bg1"/>
                </a:solidFill>
              </a:rPr>
              <a:t> </a:t>
            </a:r>
            <a:endParaRPr lang="pl-PL" dirty="0" smtClean="0">
              <a:solidFill>
                <a:schemeClr val="bg1"/>
              </a:solidFill>
            </a:endParaRPr>
          </a:p>
          <a:p>
            <a:pPr marL="0" indent="0">
              <a:buNone/>
            </a:pPr>
            <a:r>
              <a:rPr lang="en-US" dirty="0" err="1" smtClean="0">
                <a:solidFill>
                  <a:schemeClr val="bg1"/>
                </a:solidFill>
              </a:rPr>
              <a:t>Militari</a:t>
            </a:r>
            <a:r>
              <a:rPr lang="en-US" dirty="0" smtClean="0">
                <a:solidFill>
                  <a:schemeClr val="bg1"/>
                </a:solidFill>
              </a:rPr>
              <a:t> Golden Cross and promoted to the rank of Brigadier General</a:t>
            </a:r>
            <a:r>
              <a:rPr lang="pl-PL" dirty="0" smtClean="0">
                <a:solidFill>
                  <a:schemeClr val="bg1"/>
                </a:solidFill>
              </a:rPr>
              <a:t>.</a:t>
            </a:r>
            <a:endParaRPr lang="pl-PL" dirty="0">
              <a:solidFill>
                <a:schemeClr val="bg1"/>
              </a:solidFill>
            </a:endParaRPr>
          </a:p>
        </p:txBody>
      </p:sp>
    </p:spTree>
    <p:extLst>
      <p:ext uri="{BB962C8B-B14F-4D97-AF65-F5344CB8AC3E}">
        <p14:creationId xmlns:p14="http://schemas.microsoft.com/office/powerpoint/2010/main" val="3911333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5461" cy="6858000"/>
          </a:xfrm>
          <a:prstGeom prst="rect">
            <a:avLst/>
          </a:prstGeom>
        </p:spPr>
      </p:pic>
      <p:sp>
        <p:nvSpPr>
          <p:cNvPr id="2" name="Tytuł 1"/>
          <p:cNvSpPr>
            <a:spLocks noGrp="1"/>
          </p:cNvSpPr>
          <p:nvPr>
            <p:ph type="title"/>
          </p:nvPr>
        </p:nvSpPr>
        <p:spPr/>
        <p:txBody>
          <a:bodyPr>
            <a:noAutofit/>
          </a:bodyPr>
          <a:lstStyle/>
          <a:p>
            <a:pPr algn="ctr"/>
            <a:r>
              <a:rPr lang="pl-PL" sz="6000" b="1" dirty="0" smtClean="0">
                <a:solidFill>
                  <a:schemeClr val="bg1"/>
                </a:solidFill>
              </a:rPr>
              <a:t>1848 hero</a:t>
            </a:r>
            <a:endParaRPr lang="pl-PL" sz="6000" dirty="0">
              <a:solidFill>
                <a:schemeClr val="bg1"/>
              </a:solidFill>
            </a:endParaRPr>
          </a:p>
        </p:txBody>
      </p:sp>
      <p:pic>
        <p:nvPicPr>
          <p:cNvPr id="6" name="Obraz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53325" y="0"/>
            <a:ext cx="9152135" cy="6858000"/>
          </a:xfrm>
          <a:prstGeom prst="rect">
            <a:avLst/>
          </a:prstGeom>
        </p:spPr>
      </p:pic>
      <p:sp>
        <p:nvSpPr>
          <p:cNvPr id="3" name="Symbol zastępczy zawartości 2"/>
          <p:cNvSpPr>
            <a:spLocks noGrp="1"/>
          </p:cNvSpPr>
          <p:nvPr>
            <p:ph idx="1"/>
          </p:nvPr>
        </p:nvSpPr>
        <p:spPr>
          <a:xfrm>
            <a:off x="597568" y="2055813"/>
            <a:ext cx="10515600" cy="4351338"/>
          </a:xfrm>
        </p:spPr>
        <p:txBody>
          <a:bodyPr>
            <a:normAutofit fontScale="92500" lnSpcReduction="10000"/>
          </a:bodyPr>
          <a:lstStyle/>
          <a:p>
            <a:pPr marL="0" indent="0">
              <a:buNone/>
            </a:pPr>
            <a:r>
              <a:rPr lang="en-US" dirty="0" smtClean="0">
                <a:solidFill>
                  <a:schemeClr val="bg1"/>
                </a:solidFill>
              </a:rPr>
              <a:t>After relieving Transylvania he was sent to drive the Austrian General Anton </a:t>
            </a:r>
            <a:r>
              <a:rPr lang="en-US" dirty="0" err="1" smtClean="0">
                <a:solidFill>
                  <a:schemeClr val="bg1"/>
                </a:solidFill>
              </a:rPr>
              <a:t>Freiherr</a:t>
            </a:r>
            <a:r>
              <a:rPr lang="en-US" dirty="0" smtClean="0">
                <a:solidFill>
                  <a:schemeClr val="bg1"/>
                </a:solidFill>
              </a:rPr>
              <a:t> von </a:t>
            </a:r>
            <a:r>
              <a:rPr lang="en-US" dirty="0" err="1" smtClean="0">
                <a:solidFill>
                  <a:schemeClr val="bg1"/>
                </a:solidFill>
              </a:rPr>
              <a:t>Puchner</a:t>
            </a:r>
            <a:r>
              <a:rPr lang="en-US" dirty="0" smtClean="0">
                <a:solidFill>
                  <a:schemeClr val="bg1"/>
                </a:solidFill>
              </a:rPr>
              <a:t> out of the Banat region. </a:t>
            </a:r>
            <a:r>
              <a:rPr lang="en-US" dirty="0" err="1" smtClean="0">
                <a:solidFill>
                  <a:schemeClr val="bg1"/>
                </a:solidFill>
              </a:rPr>
              <a:t>Bem</a:t>
            </a:r>
            <a:r>
              <a:rPr lang="en-US" dirty="0" smtClean="0">
                <a:solidFill>
                  <a:schemeClr val="bg1"/>
                </a:solidFill>
              </a:rPr>
              <a:t> defeated him at </a:t>
            </a:r>
            <a:r>
              <a:rPr lang="en-US" dirty="0" err="1" smtClean="0">
                <a:solidFill>
                  <a:schemeClr val="bg1"/>
                </a:solidFill>
              </a:rPr>
              <a:t>Orşova</a:t>
            </a:r>
            <a:r>
              <a:rPr lang="en-US" dirty="0" smtClean="0">
                <a:solidFill>
                  <a:schemeClr val="bg1"/>
                </a:solidFill>
              </a:rPr>
              <a:t> on May 16, but the Russian invasion forced him to retreat to Transylvania. From July 12 to 22 he was fighting continually, but finally, on July 31, his army was annihilated by overwhelming numbers in the Battle of </a:t>
            </a:r>
            <a:r>
              <a:rPr lang="en-US" dirty="0" err="1" smtClean="0">
                <a:solidFill>
                  <a:schemeClr val="bg1"/>
                </a:solidFill>
              </a:rPr>
              <a:t>Segesvár</a:t>
            </a:r>
            <a:r>
              <a:rPr lang="en-US" dirty="0" smtClean="0">
                <a:solidFill>
                  <a:schemeClr val="bg1"/>
                </a:solidFill>
              </a:rPr>
              <a:t> (near </a:t>
            </a:r>
            <a:r>
              <a:rPr lang="en-US" dirty="0" err="1" smtClean="0">
                <a:solidFill>
                  <a:schemeClr val="bg1"/>
                </a:solidFill>
              </a:rPr>
              <a:t>Segesvár</a:t>
            </a:r>
            <a:r>
              <a:rPr lang="en-US" dirty="0" smtClean="0">
                <a:solidFill>
                  <a:schemeClr val="bg1"/>
                </a:solidFill>
              </a:rPr>
              <a:t>, now </a:t>
            </a:r>
            <a:r>
              <a:rPr lang="en-US" dirty="0" err="1" smtClean="0">
                <a:solidFill>
                  <a:schemeClr val="bg1"/>
                </a:solidFill>
              </a:rPr>
              <a:t>Sighişoara</a:t>
            </a:r>
            <a:r>
              <a:rPr lang="en-US" dirty="0" smtClean="0">
                <a:solidFill>
                  <a:schemeClr val="bg1"/>
                </a:solidFill>
              </a:rPr>
              <a:t>, Romania), </a:t>
            </a:r>
            <a:r>
              <a:rPr lang="en-US" dirty="0" err="1" smtClean="0">
                <a:solidFill>
                  <a:schemeClr val="bg1"/>
                </a:solidFill>
              </a:rPr>
              <a:t>Bem</a:t>
            </a:r>
            <a:r>
              <a:rPr lang="en-US" dirty="0" smtClean="0">
                <a:solidFill>
                  <a:schemeClr val="bg1"/>
                </a:solidFill>
              </a:rPr>
              <a:t> escaping only after feigning death. Yet he fought a fresh action at </a:t>
            </a:r>
            <a:r>
              <a:rPr lang="en-US" dirty="0" err="1" smtClean="0">
                <a:solidFill>
                  <a:schemeClr val="bg1"/>
                </a:solidFill>
              </a:rPr>
              <a:t>Nagycsür</a:t>
            </a:r>
            <a:r>
              <a:rPr lang="en-US" dirty="0" smtClean="0">
                <a:solidFill>
                  <a:schemeClr val="bg1"/>
                </a:solidFill>
              </a:rPr>
              <a:t> (now Romanian: </a:t>
            </a:r>
            <a:r>
              <a:rPr lang="en-US" i="1" dirty="0" err="1" smtClean="0">
                <a:solidFill>
                  <a:schemeClr val="bg1"/>
                </a:solidFill>
              </a:rPr>
              <a:t>Sura</a:t>
            </a:r>
            <a:r>
              <a:rPr lang="en-US" i="1" dirty="0" smtClean="0">
                <a:solidFill>
                  <a:schemeClr val="bg1"/>
                </a:solidFill>
              </a:rPr>
              <a:t> Mare, Romania</a:t>
            </a:r>
            <a:r>
              <a:rPr lang="en-US" dirty="0" smtClean="0">
                <a:solidFill>
                  <a:schemeClr val="bg1"/>
                </a:solidFill>
              </a:rPr>
              <a:t>) on August 6, and contrived to bring his fragmented army to the Battle of </a:t>
            </a:r>
            <a:r>
              <a:rPr lang="en-US" dirty="0" err="1" smtClean="0">
                <a:solidFill>
                  <a:schemeClr val="bg1"/>
                </a:solidFill>
              </a:rPr>
              <a:t>Temesvár</a:t>
            </a:r>
            <a:r>
              <a:rPr lang="en-US" dirty="0" smtClean="0">
                <a:solidFill>
                  <a:schemeClr val="bg1"/>
                </a:solidFill>
              </a:rPr>
              <a:t> (near </a:t>
            </a:r>
            <a:r>
              <a:rPr lang="en-US" dirty="0" err="1" smtClean="0">
                <a:solidFill>
                  <a:schemeClr val="bg1"/>
                </a:solidFill>
              </a:rPr>
              <a:t>Temesvár</a:t>
            </a:r>
            <a:r>
              <a:rPr lang="en-US" dirty="0" smtClean="0">
                <a:solidFill>
                  <a:schemeClr val="bg1"/>
                </a:solidFill>
              </a:rPr>
              <a:t>, now </a:t>
            </a:r>
            <a:r>
              <a:rPr lang="en-US" dirty="0" err="1" smtClean="0">
                <a:solidFill>
                  <a:schemeClr val="bg1"/>
                </a:solidFill>
              </a:rPr>
              <a:t>Timişoara</a:t>
            </a:r>
            <a:r>
              <a:rPr lang="en-US" dirty="0" smtClean="0">
                <a:solidFill>
                  <a:schemeClr val="bg1"/>
                </a:solidFill>
              </a:rPr>
              <a:t>, Romania), to aid the hard-pressed General </a:t>
            </a:r>
            <a:r>
              <a:rPr lang="en-US" dirty="0" err="1" smtClean="0">
                <a:solidFill>
                  <a:schemeClr val="bg1"/>
                </a:solidFill>
              </a:rPr>
              <a:t>Henryk</a:t>
            </a:r>
            <a:r>
              <a:rPr lang="en-US" dirty="0" smtClean="0">
                <a:solidFill>
                  <a:schemeClr val="bg1"/>
                </a:solidFill>
              </a:rPr>
              <a:t> </a:t>
            </a:r>
            <a:r>
              <a:rPr lang="en-US" dirty="0" err="1" smtClean="0">
                <a:solidFill>
                  <a:schemeClr val="bg1"/>
                </a:solidFill>
              </a:rPr>
              <a:t>Dembiński</a:t>
            </a:r>
            <a:r>
              <a:rPr lang="en-US" dirty="0" smtClean="0">
                <a:solidFill>
                  <a:schemeClr val="bg1"/>
                </a:solidFill>
              </a:rPr>
              <a:t>. </a:t>
            </a:r>
            <a:r>
              <a:rPr lang="en-US" dirty="0" err="1" smtClean="0">
                <a:solidFill>
                  <a:schemeClr val="bg1"/>
                </a:solidFill>
              </a:rPr>
              <a:t>Bem</a:t>
            </a:r>
            <a:r>
              <a:rPr lang="en-US" dirty="0" smtClean="0">
                <a:solidFill>
                  <a:schemeClr val="bg1"/>
                </a:solidFill>
              </a:rPr>
              <a:t> was in command and was seriously wounded in the last pitched battle of the war, fought there on August 9.</a:t>
            </a:r>
            <a:endParaRPr lang="pl-PL" dirty="0">
              <a:solidFill>
                <a:schemeClr val="bg1"/>
              </a:solidFill>
            </a:endParaRPr>
          </a:p>
        </p:txBody>
      </p:sp>
    </p:spTree>
    <p:extLst>
      <p:ext uri="{BB962C8B-B14F-4D97-AF65-F5344CB8AC3E}">
        <p14:creationId xmlns:p14="http://schemas.microsoft.com/office/powerpoint/2010/main" val="3680726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205461" cy="6858000"/>
          </a:xfrm>
          <a:prstGeom prst="rect">
            <a:avLst/>
          </a:prstGeom>
        </p:spPr>
      </p:pic>
      <p:pic>
        <p:nvPicPr>
          <p:cNvPr id="6" name="Obraz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44960" y="0"/>
            <a:ext cx="6547040" cy="4122821"/>
          </a:xfrm>
          <a:prstGeom prst="rect">
            <a:avLst/>
          </a:prstGeom>
        </p:spPr>
      </p:pic>
      <p:sp>
        <p:nvSpPr>
          <p:cNvPr id="2" name="Tytuł 1"/>
          <p:cNvSpPr>
            <a:spLocks noGrp="1"/>
          </p:cNvSpPr>
          <p:nvPr>
            <p:ph type="title"/>
          </p:nvPr>
        </p:nvSpPr>
        <p:spPr>
          <a:xfrm>
            <a:off x="5009147" y="3974599"/>
            <a:ext cx="10515600" cy="1325563"/>
          </a:xfrm>
        </p:spPr>
        <p:txBody>
          <a:bodyPr>
            <a:normAutofit/>
          </a:bodyPr>
          <a:lstStyle/>
          <a:p>
            <a:pPr algn="ctr"/>
            <a:r>
              <a:rPr lang="pl-PL" sz="6000" b="1" dirty="0" err="1" smtClean="0">
                <a:solidFill>
                  <a:schemeClr val="bg1"/>
                </a:solidFill>
              </a:rPr>
              <a:t>Honors</a:t>
            </a:r>
            <a:r>
              <a:rPr lang="pl-PL" sz="6000" b="1" dirty="0" smtClean="0">
                <a:solidFill>
                  <a:schemeClr val="bg1"/>
                </a:solidFill>
              </a:rPr>
              <a:t> </a:t>
            </a:r>
            <a:endParaRPr lang="pl-PL" sz="6000" b="1" dirty="0">
              <a:solidFill>
                <a:schemeClr val="bg1"/>
              </a:solidFill>
            </a:endParaRPr>
          </a:p>
        </p:txBody>
      </p:sp>
      <p:sp>
        <p:nvSpPr>
          <p:cNvPr id="3" name="Symbol zastępczy zawartości 2"/>
          <p:cNvSpPr>
            <a:spLocks noGrp="1"/>
          </p:cNvSpPr>
          <p:nvPr>
            <p:ph idx="1"/>
          </p:nvPr>
        </p:nvSpPr>
        <p:spPr>
          <a:xfrm>
            <a:off x="-1" y="946483"/>
            <a:ext cx="10459454" cy="5759993"/>
          </a:xfrm>
        </p:spPr>
        <p:txBody>
          <a:bodyPr>
            <a:normAutofit fontScale="92500" lnSpcReduction="10000"/>
          </a:bodyPr>
          <a:lstStyle/>
          <a:p>
            <a:r>
              <a:rPr lang="en-US" dirty="0" smtClean="0">
                <a:solidFill>
                  <a:schemeClr val="bg1"/>
                </a:solidFill>
              </a:rPr>
              <a:t>Three commemorative postage</a:t>
            </a:r>
            <a:endParaRPr lang="pl-PL" dirty="0">
              <a:solidFill>
                <a:schemeClr val="bg1"/>
              </a:solidFill>
            </a:endParaRPr>
          </a:p>
          <a:p>
            <a:pPr marL="0" indent="0">
              <a:buNone/>
            </a:pPr>
            <a:r>
              <a:rPr lang="en-US" dirty="0" smtClean="0">
                <a:solidFill>
                  <a:schemeClr val="bg1"/>
                </a:solidFill>
              </a:rPr>
              <a:t> stamps were issued on 10 December </a:t>
            </a:r>
            <a:endParaRPr lang="pl-PL" dirty="0" smtClean="0">
              <a:solidFill>
                <a:schemeClr val="bg1"/>
              </a:solidFill>
            </a:endParaRPr>
          </a:p>
          <a:p>
            <a:pPr marL="0" indent="0">
              <a:buNone/>
            </a:pPr>
            <a:r>
              <a:rPr lang="en-US" dirty="0" smtClean="0">
                <a:solidFill>
                  <a:schemeClr val="bg1"/>
                </a:solidFill>
              </a:rPr>
              <a:t>1950 by Hungary on account of his</a:t>
            </a:r>
            <a:endParaRPr lang="pl-PL" dirty="0" smtClean="0">
              <a:solidFill>
                <a:schemeClr val="bg1"/>
              </a:solidFill>
            </a:endParaRPr>
          </a:p>
          <a:p>
            <a:pPr marL="0" indent="0">
              <a:buNone/>
            </a:pPr>
            <a:r>
              <a:rPr lang="en-US" dirty="0" smtClean="0">
                <a:solidFill>
                  <a:schemeClr val="bg1"/>
                </a:solidFill>
              </a:rPr>
              <a:t> death</a:t>
            </a:r>
            <a:r>
              <a:rPr lang="pl-PL" dirty="0">
                <a:solidFill>
                  <a:schemeClr val="bg1"/>
                </a:solidFill>
              </a:rPr>
              <a:t> </a:t>
            </a:r>
            <a:r>
              <a:rPr lang="en-US" dirty="0" smtClean="0">
                <a:solidFill>
                  <a:schemeClr val="bg1"/>
                </a:solidFill>
              </a:rPr>
              <a:t>centenary.</a:t>
            </a:r>
          </a:p>
          <a:p>
            <a:r>
              <a:rPr lang="en-US" dirty="0" smtClean="0">
                <a:solidFill>
                  <a:schemeClr val="bg1"/>
                </a:solidFill>
              </a:rPr>
              <a:t>A souvenir sheet was issued on 10</a:t>
            </a:r>
            <a:endParaRPr lang="pl-PL" dirty="0" smtClean="0">
              <a:solidFill>
                <a:schemeClr val="bg1"/>
              </a:solidFill>
            </a:endParaRPr>
          </a:p>
          <a:p>
            <a:pPr marL="0" indent="0">
              <a:buNone/>
            </a:pPr>
            <a:r>
              <a:rPr lang="en-US" dirty="0" smtClean="0">
                <a:solidFill>
                  <a:schemeClr val="bg1"/>
                </a:solidFill>
              </a:rPr>
              <a:t> December 1950 by Hungary on Stamp</a:t>
            </a:r>
            <a:endParaRPr lang="pl-PL" dirty="0">
              <a:solidFill>
                <a:schemeClr val="bg1"/>
              </a:solidFill>
            </a:endParaRPr>
          </a:p>
          <a:p>
            <a:pPr marL="0" indent="0">
              <a:buNone/>
            </a:pPr>
            <a:r>
              <a:rPr lang="en-US" dirty="0" smtClean="0">
                <a:solidFill>
                  <a:schemeClr val="bg1"/>
                </a:solidFill>
              </a:rPr>
              <a:t> Day.</a:t>
            </a:r>
          </a:p>
          <a:p>
            <a:r>
              <a:rPr lang="en-US" dirty="0" smtClean="0">
                <a:solidFill>
                  <a:schemeClr val="bg1"/>
                </a:solidFill>
              </a:rPr>
              <a:t>On 15 March 1952 his stamp appears in</a:t>
            </a:r>
            <a:endParaRPr lang="pl-PL" dirty="0" smtClean="0">
              <a:solidFill>
                <a:schemeClr val="bg1"/>
              </a:solidFill>
            </a:endParaRPr>
          </a:p>
          <a:p>
            <a:pPr marL="0" indent="0">
              <a:buNone/>
            </a:pPr>
            <a:r>
              <a:rPr lang="en-US" dirty="0" smtClean="0">
                <a:solidFill>
                  <a:schemeClr val="bg1"/>
                </a:solidFill>
              </a:rPr>
              <a:t> Heroes of the 1848 Revolution series.</a:t>
            </a:r>
          </a:p>
          <a:p>
            <a:r>
              <a:rPr lang="en-US" dirty="0" smtClean="0">
                <a:solidFill>
                  <a:schemeClr val="bg1"/>
                </a:solidFill>
              </a:rPr>
              <a:t>Poland issued a commemorative postage</a:t>
            </a:r>
            <a:endParaRPr lang="pl-PL" dirty="0" smtClean="0">
              <a:solidFill>
                <a:schemeClr val="bg1"/>
              </a:solidFill>
            </a:endParaRPr>
          </a:p>
          <a:p>
            <a:pPr marL="0" indent="0">
              <a:buNone/>
            </a:pPr>
            <a:r>
              <a:rPr lang="en-US" dirty="0" smtClean="0">
                <a:solidFill>
                  <a:schemeClr val="bg1"/>
                </a:solidFill>
              </a:rPr>
              <a:t>stamp on 15 July 1948 in Revolution Centenaries series.</a:t>
            </a:r>
          </a:p>
          <a:p>
            <a:r>
              <a:rPr lang="en-US" dirty="0" smtClean="0">
                <a:solidFill>
                  <a:schemeClr val="bg1"/>
                </a:solidFill>
              </a:rPr>
              <a:t>Poland issued postage stamp on 10</a:t>
            </a:r>
            <a:endParaRPr lang="pl-PL" dirty="0" smtClean="0">
              <a:solidFill>
                <a:schemeClr val="bg1"/>
              </a:solidFill>
            </a:endParaRPr>
          </a:p>
          <a:p>
            <a:pPr marL="0" indent="0">
              <a:buNone/>
            </a:pPr>
            <a:r>
              <a:rPr lang="en-US" dirty="0" smtClean="0">
                <a:solidFill>
                  <a:schemeClr val="bg1"/>
                </a:solidFill>
              </a:rPr>
              <a:t> December 1950 on his death centenary.</a:t>
            </a:r>
          </a:p>
          <a:p>
            <a:endParaRPr lang="pl-PL" dirty="0">
              <a:solidFill>
                <a:schemeClr val="bg1"/>
              </a:solidFill>
            </a:endParaRPr>
          </a:p>
        </p:txBody>
      </p:sp>
    </p:spTree>
    <p:extLst>
      <p:ext uri="{BB962C8B-B14F-4D97-AF65-F5344CB8AC3E}">
        <p14:creationId xmlns:p14="http://schemas.microsoft.com/office/powerpoint/2010/main" val="2496539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5461" cy="6858000"/>
          </a:xfrm>
          <a:prstGeom prst="rect">
            <a:avLst/>
          </a:prstGeom>
        </p:spPr>
      </p:pic>
      <p:sp>
        <p:nvSpPr>
          <p:cNvPr id="2" name="Tytuł 1"/>
          <p:cNvSpPr>
            <a:spLocks noGrp="1"/>
          </p:cNvSpPr>
          <p:nvPr>
            <p:ph type="title"/>
          </p:nvPr>
        </p:nvSpPr>
        <p:spPr/>
        <p:txBody>
          <a:bodyPr>
            <a:normAutofit/>
          </a:bodyPr>
          <a:lstStyle/>
          <a:p>
            <a:r>
              <a:rPr lang="pl-PL" sz="5400" dirty="0" smtClean="0">
                <a:solidFill>
                  <a:schemeClr val="bg1"/>
                </a:solidFill>
              </a:rPr>
              <a:t>The </a:t>
            </a:r>
            <a:r>
              <a:rPr lang="pl-PL" sz="5400" dirty="0" err="1" smtClean="0">
                <a:solidFill>
                  <a:schemeClr val="bg1"/>
                </a:solidFill>
              </a:rPr>
              <a:t>presentation</a:t>
            </a:r>
            <a:r>
              <a:rPr lang="pl-PL" sz="5400" dirty="0" smtClean="0">
                <a:solidFill>
                  <a:schemeClr val="bg1"/>
                </a:solidFill>
              </a:rPr>
              <a:t> </a:t>
            </a:r>
            <a:r>
              <a:rPr lang="pl-PL" sz="5400" dirty="0" err="1" smtClean="0">
                <a:solidFill>
                  <a:schemeClr val="bg1"/>
                </a:solidFill>
              </a:rPr>
              <a:t>has</a:t>
            </a:r>
            <a:r>
              <a:rPr lang="pl-PL" sz="5400" dirty="0" smtClean="0">
                <a:solidFill>
                  <a:schemeClr val="bg1"/>
                </a:solidFill>
              </a:rPr>
              <a:t> </a:t>
            </a:r>
            <a:r>
              <a:rPr lang="pl-PL" sz="5400" dirty="0" err="1" smtClean="0">
                <a:solidFill>
                  <a:schemeClr val="bg1"/>
                </a:solidFill>
              </a:rPr>
              <a:t>been</a:t>
            </a:r>
            <a:r>
              <a:rPr lang="pl-PL" sz="5400" dirty="0" smtClean="0">
                <a:solidFill>
                  <a:schemeClr val="bg1"/>
                </a:solidFill>
              </a:rPr>
              <a:t> </a:t>
            </a:r>
            <a:r>
              <a:rPr lang="pl-PL" sz="5400" dirty="0" err="1" smtClean="0">
                <a:solidFill>
                  <a:schemeClr val="bg1"/>
                </a:solidFill>
              </a:rPr>
              <a:t>made</a:t>
            </a:r>
            <a:r>
              <a:rPr lang="pl-PL" sz="5400" dirty="0" smtClean="0">
                <a:solidFill>
                  <a:schemeClr val="bg1"/>
                </a:solidFill>
              </a:rPr>
              <a:t> by :</a:t>
            </a:r>
            <a:endParaRPr lang="pl-PL" sz="5400" dirty="0">
              <a:solidFill>
                <a:schemeClr val="bg1"/>
              </a:solidFill>
            </a:endParaRPr>
          </a:p>
        </p:txBody>
      </p:sp>
      <p:sp>
        <p:nvSpPr>
          <p:cNvPr id="3" name="Symbol zastępczy zawartości 2"/>
          <p:cNvSpPr>
            <a:spLocks noGrp="1"/>
          </p:cNvSpPr>
          <p:nvPr>
            <p:ph idx="1"/>
          </p:nvPr>
        </p:nvSpPr>
        <p:spPr/>
        <p:txBody>
          <a:bodyPr>
            <a:normAutofit/>
          </a:bodyPr>
          <a:lstStyle/>
          <a:p>
            <a:pPr marL="0" indent="0">
              <a:buNone/>
            </a:pPr>
            <a:r>
              <a:rPr lang="pl-PL" sz="8800" dirty="0" smtClean="0">
                <a:solidFill>
                  <a:schemeClr val="bg1"/>
                </a:solidFill>
              </a:rPr>
              <a:t>-</a:t>
            </a:r>
            <a:r>
              <a:rPr lang="pl-PL" sz="8800" dirty="0" err="1" smtClean="0">
                <a:solidFill>
                  <a:schemeClr val="bg1"/>
                </a:solidFill>
              </a:rPr>
              <a:t>Lexi</a:t>
            </a:r>
            <a:endParaRPr lang="pl-PL" sz="8800" dirty="0" smtClean="0">
              <a:solidFill>
                <a:schemeClr val="bg1"/>
              </a:solidFill>
            </a:endParaRPr>
          </a:p>
          <a:p>
            <a:pPr marL="0" indent="0">
              <a:buNone/>
            </a:pPr>
            <a:r>
              <a:rPr lang="pl-PL" sz="8800" dirty="0" smtClean="0">
                <a:solidFill>
                  <a:schemeClr val="bg1"/>
                </a:solidFill>
              </a:rPr>
              <a:t>-</a:t>
            </a:r>
            <a:r>
              <a:rPr lang="pl-PL" sz="8800" dirty="0" err="1" smtClean="0">
                <a:solidFill>
                  <a:schemeClr val="bg1"/>
                </a:solidFill>
              </a:rPr>
              <a:t>Zsani</a:t>
            </a:r>
            <a:endParaRPr lang="pl-PL" sz="8800" dirty="0" smtClean="0">
              <a:solidFill>
                <a:schemeClr val="bg1"/>
              </a:solidFill>
            </a:endParaRPr>
          </a:p>
          <a:p>
            <a:pPr marL="0" indent="0">
              <a:buNone/>
            </a:pPr>
            <a:r>
              <a:rPr lang="pl-PL" sz="8800" smtClean="0">
                <a:solidFill>
                  <a:schemeClr val="bg1"/>
                </a:solidFill>
              </a:rPr>
              <a:t>-Patryk</a:t>
            </a:r>
            <a:endParaRPr lang="pl-PL" sz="8800" dirty="0">
              <a:solidFill>
                <a:schemeClr val="bg1"/>
              </a:solidFill>
            </a:endParaRPr>
          </a:p>
        </p:txBody>
      </p:sp>
    </p:spTree>
    <p:extLst>
      <p:ext uri="{BB962C8B-B14F-4D97-AF65-F5344CB8AC3E}">
        <p14:creationId xmlns:p14="http://schemas.microsoft.com/office/powerpoint/2010/main" val="3418851172"/>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514</Words>
  <Application>Microsoft Office PowerPoint</Application>
  <PresentationFormat>Panoramiczny</PresentationFormat>
  <Paragraphs>31</Paragraphs>
  <Slides>6</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6</vt:i4>
      </vt:variant>
    </vt:vector>
  </HeadingPairs>
  <TitlesOfParts>
    <vt:vector size="11" baseType="lpstr">
      <vt:lpstr>Arial Unicode MS</vt:lpstr>
      <vt:lpstr>Arial</vt:lpstr>
      <vt:lpstr>Calibri</vt:lpstr>
      <vt:lpstr>Calibri Light</vt:lpstr>
      <vt:lpstr>Motyw pakietu Office</vt:lpstr>
      <vt:lpstr>Józef Bem Biography</vt:lpstr>
      <vt:lpstr>Youth of Józef Bem </vt:lpstr>
      <vt:lpstr>November Uprising</vt:lpstr>
      <vt:lpstr>1848 hero</vt:lpstr>
      <vt:lpstr>Honors </vt:lpstr>
      <vt:lpstr>The presentation has been made by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Józef Bem Biography</dc:title>
  <dc:creator>uczen</dc:creator>
  <cp:lastModifiedBy>uczen</cp:lastModifiedBy>
  <cp:revision>6</cp:revision>
  <dcterms:created xsi:type="dcterms:W3CDTF">2019-05-31T06:46:08Z</dcterms:created>
  <dcterms:modified xsi:type="dcterms:W3CDTF">2019-05-31T07:29:48Z</dcterms:modified>
</cp:coreProperties>
</file>