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mtClean="0"/>
              <a:t>Jozsef Bem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mtClean="0"/>
              <a:t>1794-1850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968" y="3602038"/>
            <a:ext cx="2248330" cy="278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5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Early</a:t>
            </a:r>
            <a:r>
              <a:rPr lang="pl-PL" dirty="0" smtClean="0"/>
              <a:t> life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Bem</a:t>
            </a:r>
            <a:r>
              <a:rPr lang="en-US" dirty="0"/>
              <a:t> was born in </a:t>
            </a:r>
            <a:r>
              <a:rPr lang="en-US" dirty="0" err="1"/>
              <a:t>Tarnów</a:t>
            </a:r>
            <a:r>
              <a:rPr lang="en-US" dirty="0"/>
              <a:t> in </a:t>
            </a:r>
            <a:r>
              <a:rPr lang="en-US" dirty="0" smtClean="0"/>
              <a:t>Galicia</a:t>
            </a:r>
            <a:endParaRPr lang="pl-PL" dirty="0" smtClean="0"/>
          </a:p>
          <a:p>
            <a:r>
              <a:rPr lang="pl-PL" dirty="0" smtClean="0"/>
              <a:t>H</a:t>
            </a:r>
            <a:r>
              <a:rPr lang="en-US" dirty="0" smtClean="0"/>
              <a:t>e </a:t>
            </a:r>
            <a:r>
              <a:rPr lang="en-US" dirty="0"/>
              <a:t>moved with his parents to </a:t>
            </a:r>
            <a:r>
              <a:rPr lang="en-US" dirty="0" err="1"/>
              <a:t>Kraków</a:t>
            </a:r>
            <a:r>
              <a:rPr lang="en-US" dirty="0"/>
              <a:t>, where after finishing military school </a:t>
            </a:r>
            <a:r>
              <a:rPr lang="en-US" dirty="0" smtClean="0"/>
              <a:t> </a:t>
            </a:r>
            <a:r>
              <a:rPr lang="en-US" dirty="0"/>
              <a:t>and joined the ducal forces as a fifteen-year-old cadet</a:t>
            </a:r>
            <a:r>
              <a:rPr lang="en-US" dirty="0" smtClean="0"/>
              <a:t>.</a:t>
            </a:r>
            <a:endParaRPr lang="pl-PL" dirty="0" smtClean="0"/>
          </a:p>
          <a:p>
            <a:r>
              <a:rPr lang="en-US" dirty="0" err="1"/>
              <a:t>Bem</a:t>
            </a:r>
            <a:r>
              <a:rPr lang="en-US" dirty="0"/>
              <a:t> became a teacher at a military college. There he carried out research on a newly designed rocket-like missile, publishing his research with extensive illustrations</a:t>
            </a:r>
            <a:r>
              <a:rPr lang="en-US" dirty="0" smtClean="0"/>
              <a:t>.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651" y="0"/>
            <a:ext cx="1923793" cy="264713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08" y="4229358"/>
            <a:ext cx="18954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38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TARNów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 smtClean="0"/>
              <a:t>Tarnów i</a:t>
            </a:r>
            <a:r>
              <a:rPr lang="en-US" dirty="0" smtClean="0"/>
              <a:t>s </a:t>
            </a:r>
            <a:r>
              <a:rPr lang="en-US" dirty="0"/>
              <a:t>a city in southeastern Poland with 109,650 inhabitants and a metropolitan area population of 269,000 inhabitants. The city is situated in the Lesser Poland </a:t>
            </a:r>
            <a:r>
              <a:rPr lang="en-US" dirty="0" err="1"/>
              <a:t>Voivodeship</a:t>
            </a:r>
            <a:r>
              <a:rPr lang="en-US" dirty="0"/>
              <a:t> since 1999. From 1975 to 1998, it was the capital of the </a:t>
            </a:r>
            <a:r>
              <a:rPr lang="en-US" dirty="0" err="1"/>
              <a:t>Tarnów</a:t>
            </a:r>
            <a:r>
              <a:rPr lang="en-US" dirty="0"/>
              <a:t> </a:t>
            </a:r>
            <a:r>
              <a:rPr lang="en-US" dirty="0" err="1"/>
              <a:t>Voivodeship</a:t>
            </a:r>
            <a:r>
              <a:rPr lang="en-US" dirty="0"/>
              <a:t>. It is a major rail junction, located on the strategic east–west connection from </a:t>
            </a:r>
            <a:r>
              <a:rPr lang="en-US" dirty="0" err="1"/>
              <a:t>Lviv</a:t>
            </a:r>
            <a:r>
              <a:rPr lang="en-US" dirty="0"/>
              <a:t> to </a:t>
            </a:r>
            <a:r>
              <a:rPr lang="en-US" dirty="0" err="1"/>
              <a:t>Kraków</a:t>
            </a:r>
            <a:r>
              <a:rPr lang="en-US" dirty="0"/>
              <a:t>, and two additional lines, one of which links the city with the Slovak border. </a:t>
            </a:r>
            <a:r>
              <a:rPr lang="en-US" dirty="0" err="1"/>
              <a:t>Tarnów</a:t>
            </a:r>
            <a:r>
              <a:rPr lang="en-US" dirty="0"/>
              <a:t> is known for its traditional Polish architecture, which was strongly influenced by foreign cultures and foreigners that once lived in the area, most notably Jews, Germans and Austrians.[1] The entire Old Town, featuring 16th century tenements, houses and defensive walls, has been fully preserved. </a:t>
            </a:r>
            <a:r>
              <a:rPr lang="en-US" dirty="0" err="1"/>
              <a:t>Tarnów</a:t>
            </a:r>
            <a:r>
              <a:rPr lang="en-US" dirty="0"/>
              <a:t> is also the warmest city of Poland, with the highest long-term mean annual temperature in the whole country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343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nalezione obrazy dla zapytania TarnÃ³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2" y="387177"/>
            <a:ext cx="5490547" cy="254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nalezione obrazy dla zapytania TarnÃ³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565" y="3338070"/>
            <a:ext cx="5257306" cy="300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nalezione obrazy dla zapytania TarnÃ³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2" y="3328085"/>
            <a:ext cx="5487343" cy="302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dobny obra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565" y="313036"/>
            <a:ext cx="5257306" cy="269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0014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96" y="184856"/>
            <a:ext cx="10353761" cy="1326321"/>
          </a:xfrm>
        </p:spPr>
        <p:txBody>
          <a:bodyPr/>
          <a:lstStyle/>
          <a:p>
            <a:r>
              <a:rPr lang="pl-PL" dirty="0" err="1"/>
              <a:t>battle</a:t>
            </a:r>
            <a:r>
              <a:rPr lang="pl-PL" dirty="0"/>
              <a:t> of Ostrołęka (1831)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95" y="1511177"/>
            <a:ext cx="10353762" cy="369513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Battle of </a:t>
            </a:r>
            <a:r>
              <a:rPr lang="en-US" sz="1800" dirty="0" err="1" smtClean="0"/>
              <a:t>Ostrołęka</a:t>
            </a:r>
            <a:r>
              <a:rPr lang="en-US" sz="1800" dirty="0" smtClean="0"/>
              <a:t> of 26 May 1831 was one of the largest engagements of Poland's November Uprising. Throughout the day, Polish forces under Jan </a:t>
            </a:r>
            <a:r>
              <a:rPr lang="en-US" sz="1800" dirty="0" err="1" smtClean="0"/>
              <a:t>Skrzynecki</a:t>
            </a:r>
            <a:r>
              <a:rPr lang="en-US" sz="1800" dirty="0" smtClean="0"/>
              <a:t> fought for the control over the town of </a:t>
            </a:r>
            <a:r>
              <a:rPr lang="en-US" sz="1800" dirty="0" err="1" smtClean="0"/>
              <a:t>Ostrołęka</a:t>
            </a:r>
            <a:r>
              <a:rPr lang="en-US" sz="1800" dirty="0" smtClean="0"/>
              <a:t> against the assaulting Russian forces of Hans Karl von </a:t>
            </a:r>
            <a:r>
              <a:rPr lang="en-US" sz="1800" dirty="0" err="1" smtClean="0"/>
              <a:t>Diebitsch</a:t>
            </a:r>
            <a:r>
              <a:rPr lang="en-US" sz="1800" dirty="0" smtClean="0"/>
              <a:t>. Although by the end of the day the town was still in Polish hands and the two sides suffered comparable losses, the battle is usually considered a Polish defeat because of the Russian army's almost unlimited strategic reinforcement capability. The Polish Army could not similarly replenish its casualties.</a:t>
            </a:r>
            <a:endParaRPr lang="pl-PL" sz="1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22" y="4132851"/>
            <a:ext cx="4169762" cy="228442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488" y="3975172"/>
            <a:ext cx="3993035" cy="259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970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Bem in the </a:t>
            </a:r>
            <a:r>
              <a:rPr lang="pl-PL" dirty="0" err="1" smtClean="0"/>
              <a:t>battle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19:00, Lt. Col. </a:t>
            </a:r>
            <a:r>
              <a:rPr lang="en-US" dirty="0" err="1"/>
              <a:t>Józef</a:t>
            </a:r>
            <a:r>
              <a:rPr lang="en-US" dirty="0"/>
              <a:t> </a:t>
            </a:r>
            <a:r>
              <a:rPr lang="en-US" dirty="0" err="1"/>
              <a:t>Bem</a:t>
            </a:r>
            <a:r>
              <a:rPr lang="en-US" dirty="0"/>
              <a:t> and </a:t>
            </a:r>
            <a:r>
              <a:rPr lang="en-US" dirty="0" err="1"/>
              <a:t>Henryk</a:t>
            </a:r>
            <a:r>
              <a:rPr lang="en-US" dirty="0"/>
              <a:t> </a:t>
            </a:r>
            <a:r>
              <a:rPr lang="en-US" dirty="0" err="1"/>
              <a:t>Dembiński</a:t>
            </a:r>
            <a:r>
              <a:rPr lang="en-US" dirty="0"/>
              <a:t> </a:t>
            </a:r>
            <a:r>
              <a:rPr lang="en-US" dirty="0" err="1"/>
              <a:t>manoeuvred</a:t>
            </a:r>
            <a:r>
              <a:rPr lang="en-US" dirty="0"/>
              <a:t> to make the Russians think the Poles still had hidden behind the hills reserve forces which would cost </a:t>
            </a:r>
            <a:r>
              <a:rPr lang="en-US" dirty="0" err="1"/>
              <a:t>Diebitsch</a:t>
            </a:r>
            <a:r>
              <a:rPr lang="en-US" dirty="0"/>
              <a:t> dearly if he continued to advance</a:t>
            </a:r>
            <a:r>
              <a:rPr lang="en-US" dirty="0" smtClean="0"/>
              <a:t>. </a:t>
            </a:r>
            <a:r>
              <a:rPr lang="en-US" dirty="0" err="1"/>
              <a:t>Bem's</a:t>
            </a:r>
            <a:r>
              <a:rPr lang="en-US" dirty="0"/>
              <a:t> 4th Mounted Battery was so close to the Russian lines when they dismounted, that </a:t>
            </a:r>
            <a:r>
              <a:rPr lang="en-US" dirty="0" err="1"/>
              <a:t>Bem</a:t>
            </a:r>
            <a:r>
              <a:rPr lang="en-US" dirty="0"/>
              <a:t> had three Platoons use grenades and bullets and the last two used grapeshot. Silence prevailed until </a:t>
            </a:r>
            <a:r>
              <a:rPr lang="en-US" dirty="0" err="1"/>
              <a:t>Bem</a:t>
            </a:r>
            <a:r>
              <a:rPr lang="en-US" dirty="0"/>
              <a:t> ordered his cannons to fire at which time the entire Russian line of artillery responded</a:t>
            </a:r>
            <a:r>
              <a:rPr lang="en-US" dirty="0" smtClean="0"/>
              <a:t>. </a:t>
            </a:r>
            <a:r>
              <a:rPr lang="en-US" dirty="0"/>
              <a:t>This lasted for about half an hour during which time </a:t>
            </a:r>
            <a:r>
              <a:rPr lang="en-US" dirty="0" err="1"/>
              <a:t>Bem</a:t>
            </a:r>
            <a:r>
              <a:rPr lang="en-US" dirty="0"/>
              <a:t> fired two hundred and fifty times</a:t>
            </a:r>
            <a:r>
              <a:rPr lang="en-US" dirty="0" smtClean="0"/>
              <a:t>. </a:t>
            </a:r>
            <a:r>
              <a:rPr lang="en-US" dirty="0"/>
              <a:t>The effect of </a:t>
            </a:r>
            <a:r>
              <a:rPr lang="en-US" dirty="0" err="1"/>
              <a:t>Bem's</a:t>
            </a:r>
            <a:r>
              <a:rPr lang="en-US" dirty="0"/>
              <a:t> "terrible shots" was to cut out the ranks of grenadiers in the streets, and the impression on </a:t>
            </a:r>
            <a:r>
              <a:rPr lang="en-US" dirty="0" err="1"/>
              <a:t>Diebitsch</a:t>
            </a:r>
            <a:r>
              <a:rPr lang="en-US" dirty="0"/>
              <a:t> was enough that he withdrew most of his troops from the bank of the Narew under cover of darkness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407" y="350365"/>
            <a:ext cx="28479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42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1848-1849 </a:t>
            </a:r>
            <a:r>
              <a:rPr lang="pl-PL" dirty="0" err="1" smtClean="0"/>
              <a:t>winter</a:t>
            </a:r>
            <a:r>
              <a:rPr lang="pl-PL" dirty="0" smtClean="0"/>
              <a:t> </a:t>
            </a:r>
            <a:r>
              <a:rPr lang="pl-PL" dirty="0" err="1" smtClean="0"/>
              <a:t>fight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0916" y="2339548"/>
            <a:ext cx="3362132" cy="384243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757882" y="2907957"/>
            <a:ext cx="6722074" cy="3177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dirty="0">
                <a:latin typeface="inherit"/>
                <a:cs typeface="Arial" panose="020B0604020202020204" pitchFamily="34" charset="0"/>
              </a:rPr>
              <a:t>In the past, the </a:t>
            </a:r>
            <a:r>
              <a:rPr lang="pl-PL" altLang="pl-PL" dirty="0" err="1">
                <a:latin typeface="inherit"/>
                <a:cs typeface="Arial" panose="020B0604020202020204" pitchFamily="34" charset="0"/>
              </a:rPr>
              <a:t>Polish</a:t>
            </a:r>
            <a:r>
              <a:rPr lang="pl-PL" altLang="pl-PL" dirty="0">
                <a:latin typeface="inherit"/>
                <a:cs typeface="Arial" panose="020B0604020202020204" pitchFamily="34" charset="0"/>
              </a:rPr>
              <a:t> </a:t>
            </a:r>
            <a:r>
              <a:rPr lang="pl-PL" altLang="pl-PL" dirty="0" err="1">
                <a:latin typeface="inherit"/>
                <a:cs typeface="Arial" panose="020B0604020202020204" pitchFamily="34" charset="0"/>
              </a:rPr>
              <a:t>troops</a:t>
            </a:r>
            <a:r>
              <a:rPr lang="pl-PL" altLang="pl-PL" dirty="0">
                <a:latin typeface="inherit"/>
                <a:cs typeface="Arial" panose="020B0604020202020204" pitchFamily="34" charset="0"/>
              </a:rPr>
              <a:t> </a:t>
            </a:r>
            <a:r>
              <a:rPr lang="pl-PL" altLang="pl-PL" dirty="0" err="1">
                <a:latin typeface="inherit"/>
                <a:cs typeface="Arial" panose="020B0604020202020204" pitchFamily="34" charset="0"/>
              </a:rPr>
              <a:t>freed</a:t>
            </a:r>
            <a:r>
              <a:rPr lang="pl-PL" altLang="pl-PL" dirty="0">
                <a:latin typeface="inherit"/>
                <a:cs typeface="Arial" panose="020B0604020202020204" pitchFamily="34" charset="0"/>
              </a:rPr>
              <a:t> the </a:t>
            </a:r>
            <a:r>
              <a:rPr lang="pl-PL" altLang="pl-PL" dirty="0" err="1">
                <a:latin typeface="inherit"/>
                <a:cs typeface="Arial" panose="020B0604020202020204" pitchFamily="34" charset="0"/>
              </a:rPr>
              <a:t>Hungarian</a:t>
            </a:r>
            <a:r>
              <a:rPr lang="pl-PL" altLang="pl-PL" dirty="0">
                <a:latin typeface="inherit"/>
                <a:cs typeface="Arial" panose="020B0604020202020204" pitchFamily="34" charset="0"/>
              </a:rPr>
              <a:t> </a:t>
            </a:r>
            <a:r>
              <a:rPr lang="pl-PL" altLang="pl-PL" dirty="0" err="1">
                <a:latin typeface="inherit"/>
                <a:cs typeface="Arial" panose="020B0604020202020204" pitchFamily="34" charset="0"/>
              </a:rPr>
              <a:t>units</a:t>
            </a:r>
            <a:r>
              <a:rPr lang="pl-PL" altLang="pl-PL" dirty="0" smtClean="0">
                <a:latin typeface="inherit"/>
                <a:cs typeface="Arial" panose="020B0604020202020204" pitchFamily="34" charset="0"/>
              </a:rPr>
              <a:t>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dirty="0" smtClean="0">
              <a:latin typeface="inherit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l-PL" dirty="0">
                <a:latin typeface="inherit"/>
                <a:cs typeface="Arial" panose="020B0604020202020204" pitchFamily="34" charset="0"/>
              </a:rPr>
              <a:t>He was entrusted with the </a:t>
            </a:r>
            <a:r>
              <a:rPr lang="en-US" altLang="pl-PL" dirty="0" err="1">
                <a:latin typeface="inherit"/>
                <a:cs typeface="Arial" panose="020B0604020202020204" pitchFamily="34" charset="0"/>
              </a:rPr>
              <a:t>defence</a:t>
            </a:r>
            <a:r>
              <a:rPr lang="en-US" altLang="pl-PL" dirty="0">
                <a:latin typeface="inherit"/>
                <a:cs typeface="Arial" panose="020B0604020202020204" pitchFamily="34" charset="0"/>
              </a:rPr>
              <a:t> of Transylvania at the end of 1848, and in 1849, as General of the </a:t>
            </a:r>
            <a:r>
              <a:rPr lang="en-US" altLang="pl-PL" dirty="0" err="1">
                <a:latin typeface="inherit"/>
                <a:cs typeface="Arial" panose="020B0604020202020204" pitchFamily="34" charset="0"/>
              </a:rPr>
              <a:t>Székely</a:t>
            </a:r>
            <a:r>
              <a:rPr lang="en-US" altLang="pl-PL" dirty="0">
                <a:latin typeface="inherit"/>
                <a:cs typeface="Arial" panose="020B0604020202020204" pitchFamily="34" charset="0"/>
              </a:rPr>
              <a:t> troops, he performed miracles with his little army, notably at the bridge of </a:t>
            </a:r>
            <a:r>
              <a:rPr lang="en-US" altLang="pl-PL" dirty="0" err="1">
                <a:latin typeface="inherit"/>
                <a:cs typeface="Arial" panose="020B0604020202020204" pitchFamily="34" charset="0"/>
              </a:rPr>
              <a:t>Piski</a:t>
            </a:r>
            <a:r>
              <a:rPr lang="en-US" altLang="pl-PL" dirty="0">
                <a:latin typeface="inherit"/>
                <a:cs typeface="Arial" panose="020B0604020202020204" pitchFamily="34" charset="0"/>
              </a:rPr>
              <a:t> on February 9, where, after fighting all day, he drove back an immense force of pursuers.</a:t>
            </a:r>
            <a:endParaRPr lang="pl-PL" altLang="pl-PL" dirty="0" smtClean="0">
              <a:latin typeface="inherit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050" dirty="0"/>
              <a:t/>
            </a:r>
            <a:br>
              <a:rPr lang="pl-PL" altLang="pl-PL" sz="1050" dirty="0"/>
            </a:br>
            <a:endParaRPr lang="pl-PL" altLang="pl-PL" sz="2800" dirty="0">
              <a:latin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402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Koszonjuk</a:t>
            </a:r>
            <a:r>
              <a:rPr lang="pl-PL" dirty="0" smtClean="0"/>
              <a:t> a </a:t>
            </a:r>
            <a:r>
              <a:rPr lang="pl-PL" dirty="0" err="1" smtClean="0"/>
              <a:t>figyelmet</a:t>
            </a:r>
            <a:r>
              <a:rPr lang="pl-PL" dirty="0" smtClean="0"/>
              <a:t>!</a:t>
            </a:r>
            <a:br>
              <a:rPr lang="pl-PL" dirty="0" smtClean="0"/>
            </a:br>
            <a:r>
              <a:rPr lang="pl-PL" dirty="0" smtClean="0"/>
              <a:t>Dziękujemy za uwagę!</a:t>
            </a:r>
            <a:br>
              <a:rPr lang="pl-PL" dirty="0" smtClean="0"/>
            </a:br>
            <a:r>
              <a:rPr lang="pl-PL" dirty="0" err="1" smtClean="0"/>
              <a:t>Thanks</a:t>
            </a:r>
            <a:r>
              <a:rPr lang="pl-PL" dirty="0" smtClean="0"/>
              <a:t> FOR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attention</a:t>
            </a:r>
            <a:r>
              <a:rPr lang="pl-PL" dirty="0" smtClean="0"/>
              <a:t>!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971" y="2754842"/>
            <a:ext cx="3908597" cy="2890265"/>
          </a:xfrm>
        </p:spPr>
      </p:pic>
      <p:sp>
        <p:nvSpPr>
          <p:cNvPr id="5" name="pole tekstowe 4"/>
          <p:cNvSpPr txBox="1"/>
          <p:nvPr/>
        </p:nvSpPr>
        <p:spPr>
          <a:xfrm>
            <a:off x="1944130" y="5766486"/>
            <a:ext cx="6944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Barbara </a:t>
            </a:r>
            <a:r>
              <a:rPr lang="pl-PL" dirty="0" err="1" smtClean="0"/>
              <a:t>Babarczy</a:t>
            </a:r>
            <a:r>
              <a:rPr lang="pl-PL" dirty="0" smtClean="0"/>
              <a:t>, Lotti Kovacs, Kamil </a:t>
            </a:r>
            <a:r>
              <a:rPr lang="pl-PL" dirty="0" err="1" smtClean="0"/>
              <a:t>Kopczacki</a:t>
            </a:r>
            <a:r>
              <a:rPr lang="pl-PL" dirty="0" smtClean="0"/>
              <a:t>, Krystian Motyka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8693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48</TotalTime>
  <Words>570</Words>
  <Application>Microsoft Office PowerPoint</Application>
  <PresentationFormat>Panoramiczny</PresentationFormat>
  <Paragraphs>20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inherit</vt:lpstr>
      <vt:lpstr>Rockwell</vt:lpstr>
      <vt:lpstr>Damask</vt:lpstr>
      <vt:lpstr>Jozsef Bem</vt:lpstr>
      <vt:lpstr>Early life</vt:lpstr>
      <vt:lpstr>TARNów</vt:lpstr>
      <vt:lpstr>Prezentacja programu PowerPoint</vt:lpstr>
      <vt:lpstr>battle of Ostrołęka (1831)</vt:lpstr>
      <vt:lpstr>Bem in the battle</vt:lpstr>
      <vt:lpstr>1848-1849 winter fight</vt:lpstr>
      <vt:lpstr>Koszonjuk a figyelmet! Dziękujemy za uwagę! Thanks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Jozsef Bem</dc:title>
  <dc:creator>uczen</dc:creator>
  <cp:lastModifiedBy>uczen</cp:lastModifiedBy>
  <cp:revision>6</cp:revision>
  <dcterms:created xsi:type="dcterms:W3CDTF">2019-05-31T06:36:56Z</dcterms:created>
  <dcterms:modified xsi:type="dcterms:W3CDTF">2019-05-31T07:25:13Z</dcterms:modified>
</cp:coreProperties>
</file>