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2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smtClean="0"/>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60546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2303D48-3971-457B-BDF4-3FF12E07B93F}" type="datetimeFigureOut">
              <a:rPr lang="pl-PL" smtClean="0"/>
              <a:t>31.05.2019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35123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smtClean="0"/>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1799103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smtClean="0"/>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smtClean="0"/>
              <a:t>Kliknij, aby edytować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914722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3220169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19897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smtClean="0"/>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4"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146828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3691873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smtClean="0"/>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741679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64664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157102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22303D48-3971-457B-BDF4-3FF12E07B93F}" type="datetimeFigureOut">
              <a:rPr lang="pl-PL" smtClean="0"/>
              <a:t>31.05.2019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350433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22303D48-3971-457B-BDF4-3FF12E07B93F}" type="datetimeFigureOut">
              <a:rPr lang="pl-PL" smtClean="0"/>
              <a:t>31.05.2019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15014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7" name="Date Placeholder 2"/>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3"/>
          <p:cNvSpPr>
            <a:spLocks noGrp="1"/>
          </p:cNvSpPr>
          <p:nvPr>
            <p:ph type="ftr" sz="quarter" idx="11"/>
          </p:nvPr>
        </p:nvSpPr>
        <p:spPr/>
        <p:txBody>
          <a:bodyPr/>
          <a:lstStyle/>
          <a:p>
            <a:endParaRPr lang="pl-PL"/>
          </a:p>
        </p:txBody>
      </p:sp>
      <p:sp>
        <p:nvSpPr>
          <p:cNvPr id="6" name="Slide Number Placeholder 4"/>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33505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2"/>
          <p:cNvSpPr>
            <a:spLocks noGrp="1"/>
          </p:cNvSpPr>
          <p:nvPr>
            <p:ph type="ftr" sz="quarter" idx="11"/>
          </p:nvPr>
        </p:nvSpPr>
        <p:spPr/>
        <p:txBody>
          <a:bodyPr/>
          <a:lstStyle/>
          <a:p>
            <a:endParaRPr lang="pl-PL"/>
          </a:p>
        </p:txBody>
      </p:sp>
      <p:sp>
        <p:nvSpPr>
          <p:cNvPr id="6" name="Slide Number Placeholder 3"/>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419368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7" name="Date Placeholder 4"/>
          <p:cNvSpPr>
            <a:spLocks noGrp="1"/>
          </p:cNvSpPr>
          <p:nvPr>
            <p:ph type="dt" sz="half" idx="10"/>
          </p:nvPr>
        </p:nvSpPr>
        <p:spPr/>
        <p:txBody>
          <a:bodyPr/>
          <a:lstStyle/>
          <a:p>
            <a:fld id="{22303D48-3971-457B-BDF4-3FF12E07B93F}" type="datetimeFigureOut">
              <a:rPr lang="pl-PL" smtClean="0"/>
              <a:t>31.05.2019</a:t>
            </a:fld>
            <a:endParaRPr lang="pl-PL"/>
          </a:p>
        </p:txBody>
      </p:sp>
      <p:sp>
        <p:nvSpPr>
          <p:cNvPr id="5" name="Footer Placeholder 5"/>
          <p:cNvSpPr>
            <a:spLocks noGrp="1"/>
          </p:cNvSpPr>
          <p:nvPr>
            <p:ph type="ftr" sz="quarter" idx="11"/>
          </p:nvPr>
        </p:nvSpPr>
        <p:spPr/>
        <p:txBody>
          <a:bodyPr/>
          <a:lstStyle/>
          <a:p>
            <a:endParaRPr lang="pl-PL"/>
          </a:p>
        </p:txBody>
      </p:sp>
      <p:sp>
        <p:nvSpPr>
          <p:cNvPr id="6" name="Slide Number Placeholder 6"/>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734901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2303D48-3971-457B-BDF4-3FF12E07B93F}" type="datetimeFigureOut">
              <a:rPr lang="pl-PL" smtClean="0"/>
              <a:t>31.05.2019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10C1EC63-B874-4512-B4E4-118BBF9953FD}" type="slidenum">
              <a:rPr lang="pl-PL" smtClean="0"/>
              <a:t>‹#›</a:t>
            </a:fld>
            <a:endParaRPr lang="pl-PL"/>
          </a:p>
        </p:txBody>
      </p:sp>
    </p:spTree>
    <p:extLst>
      <p:ext uri="{BB962C8B-B14F-4D97-AF65-F5344CB8AC3E}">
        <p14:creationId xmlns:p14="http://schemas.microsoft.com/office/powerpoint/2010/main" val="213314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smtClean="0"/>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2303D48-3971-457B-BDF4-3FF12E07B93F}" type="datetimeFigureOut">
              <a:rPr lang="pl-PL" smtClean="0"/>
              <a:t>31.05.2019</a:t>
            </a:fld>
            <a:endParaRPr lang="pl-P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l-P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0C1EC63-B874-4512-B4E4-118BBF9953FD}" type="slidenum">
              <a:rPr lang="pl-PL" smtClean="0"/>
              <a:t>‹#›</a:t>
            </a:fld>
            <a:endParaRPr lang="pl-PL"/>
          </a:p>
        </p:txBody>
      </p:sp>
    </p:spTree>
    <p:extLst>
      <p:ext uri="{BB962C8B-B14F-4D97-AF65-F5344CB8AC3E}">
        <p14:creationId xmlns:p14="http://schemas.microsoft.com/office/powerpoint/2010/main" val="6019438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II.Rakoczi</a:t>
            </a:r>
            <a:r>
              <a:rPr lang="pl-PL" dirty="0" smtClean="0"/>
              <a:t> Ferenc</a:t>
            </a:r>
            <a:endParaRPr lang="pl-PL" dirty="0"/>
          </a:p>
        </p:txBody>
      </p:sp>
      <p:sp>
        <p:nvSpPr>
          <p:cNvPr id="7" name="Symbol zastępczy zawartości 6"/>
          <p:cNvSpPr>
            <a:spLocks noGrp="1"/>
          </p:cNvSpPr>
          <p:nvPr>
            <p:ph idx="1"/>
          </p:nvPr>
        </p:nvSpPr>
        <p:spPr>
          <a:xfrm>
            <a:off x="215114" y="1711552"/>
            <a:ext cx="7399492" cy="4259149"/>
          </a:xfrm>
        </p:spPr>
        <p:txBody>
          <a:bodyPr>
            <a:normAutofit/>
          </a:bodyPr>
          <a:lstStyle/>
          <a:p>
            <a:pPr marL="0" indent="0" algn="just">
              <a:buNone/>
            </a:pPr>
            <a:r>
              <a:rPr lang="pl-PL" dirty="0" smtClean="0"/>
              <a:t>Francis II </a:t>
            </a:r>
            <a:r>
              <a:rPr lang="pl-PL" dirty="0" err="1" smtClean="0"/>
              <a:t>Rákóczi</a:t>
            </a:r>
            <a:r>
              <a:rPr lang="pl-PL" dirty="0" smtClean="0"/>
              <a:t> (</a:t>
            </a:r>
            <a:r>
              <a:rPr lang="pl-PL" dirty="0" err="1" smtClean="0"/>
              <a:t>Hungarian</a:t>
            </a:r>
            <a:r>
              <a:rPr lang="pl-PL" dirty="0" smtClean="0"/>
              <a:t>: II. </a:t>
            </a:r>
            <a:r>
              <a:rPr lang="pl-PL" dirty="0" err="1" smtClean="0"/>
              <a:t>Rákóczi</a:t>
            </a:r>
            <a:r>
              <a:rPr lang="pl-PL" dirty="0" smtClean="0"/>
              <a:t> Ferenc, </a:t>
            </a:r>
            <a:r>
              <a:rPr lang="pl-PL" dirty="0" err="1" smtClean="0"/>
              <a:t>Hungarian</a:t>
            </a:r>
            <a:r>
              <a:rPr lang="pl-PL" dirty="0" smtClean="0"/>
              <a:t> </a:t>
            </a:r>
            <a:r>
              <a:rPr lang="pl-PL" dirty="0" err="1" smtClean="0"/>
              <a:t>pronunciation</a:t>
            </a:r>
            <a:r>
              <a:rPr lang="pl-PL" dirty="0" smtClean="0"/>
              <a:t>: [ˈ</a:t>
            </a:r>
            <a:r>
              <a:rPr lang="pl-PL" dirty="0" err="1" smtClean="0"/>
              <a:t>raːkoːt͡si</a:t>
            </a:r>
            <a:r>
              <a:rPr lang="pl-PL" dirty="0" smtClean="0"/>
              <a:t> ˈ</a:t>
            </a:r>
            <a:r>
              <a:rPr lang="pl-PL" dirty="0" err="1" smtClean="0"/>
              <a:t>fɛrɛnt͡s</a:t>
            </a:r>
            <a:r>
              <a:rPr lang="pl-PL" dirty="0" smtClean="0"/>
              <a:t>]; </a:t>
            </a:r>
            <a:r>
              <a:rPr lang="pl-PL" b="1" dirty="0" smtClean="0"/>
              <a:t>27 March 1676 – 8 </a:t>
            </a:r>
            <a:r>
              <a:rPr lang="pl-PL" b="1" dirty="0" err="1" smtClean="0"/>
              <a:t>April</a:t>
            </a:r>
            <a:r>
              <a:rPr lang="pl-PL" b="1" dirty="0" smtClean="0"/>
              <a:t> 1735</a:t>
            </a:r>
            <a:r>
              <a:rPr lang="pl-PL" dirty="0" smtClean="0"/>
              <a:t>) was a </a:t>
            </a:r>
            <a:r>
              <a:rPr lang="pl-PL" dirty="0" err="1" smtClean="0"/>
              <a:t>Hungarian</a:t>
            </a:r>
            <a:r>
              <a:rPr lang="pl-PL" dirty="0" smtClean="0"/>
              <a:t> </a:t>
            </a:r>
            <a:r>
              <a:rPr lang="pl-PL" dirty="0" err="1" smtClean="0"/>
              <a:t>nobleman</a:t>
            </a:r>
            <a:r>
              <a:rPr lang="pl-PL" dirty="0" smtClean="0"/>
              <a:t> and leader of the </a:t>
            </a:r>
            <a:r>
              <a:rPr lang="pl-PL" dirty="0" err="1" smtClean="0"/>
              <a:t>Hungarian</a:t>
            </a:r>
            <a:r>
              <a:rPr lang="pl-PL" dirty="0" smtClean="0"/>
              <a:t> </a:t>
            </a:r>
            <a:r>
              <a:rPr lang="pl-PL" dirty="0" err="1" smtClean="0"/>
              <a:t>uprising</a:t>
            </a:r>
            <a:r>
              <a:rPr lang="pl-PL" dirty="0" smtClean="0"/>
              <a:t> </a:t>
            </a:r>
            <a:r>
              <a:rPr lang="pl-PL" dirty="0" err="1" smtClean="0"/>
              <a:t>against</a:t>
            </a:r>
            <a:r>
              <a:rPr lang="pl-PL" dirty="0" smtClean="0"/>
              <a:t> the </a:t>
            </a:r>
            <a:r>
              <a:rPr lang="pl-PL" dirty="0" err="1" smtClean="0"/>
              <a:t>Habsburgs</a:t>
            </a:r>
            <a:r>
              <a:rPr lang="pl-PL" dirty="0" smtClean="0"/>
              <a:t> in </a:t>
            </a:r>
            <a:r>
              <a:rPr lang="pl-PL" b="1" dirty="0" smtClean="0"/>
              <a:t>1703-11</a:t>
            </a:r>
            <a:r>
              <a:rPr lang="pl-PL" dirty="0" smtClean="0"/>
              <a:t> as the </a:t>
            </a:r>
            <a:r>
              <a:rPr lang="pl-PL" dirty="0" err="1" smtClean="0"/>
              <a:t>prince</a:t>
            </a:r>
            <a:r>
              <a:rPr lang="pl-PL" dirty="0" smtClean="0"/>
              <a:t> (</a:t>
            </a:r>
            <a:r>
              <a:rPr lang="pl-PL" dirty="0" err="1" smtClean="0"/>
              <a:t>fejedelem</a:t>
            </a:r>
            <a:r>
              <a:rPr lang="pl-PL" dirty="0" smtClean="0"/>
              <a:t>) of the </a:t>
            </a:r>
            <a:r>
              <a:rPr lang="pl-PL" dirty="0" err="1" smtClean="0"/>
              <a:t>Estates</a:t>
            </a:r>
            <a:r>
              <a:rPr lang="pl-PL" dirty="0" smtClean="0"/>
              <a:t> </a:t>
            </a:r>
            <a:r>
              <a:rPr lang="pl-PL" dirty="0" err="1" smtClean="0"/>
              <a:t>Confederated</a:t>
            </a:r>
            <a:r>
              <a:rPr lang="pl-PL" dirty="0" smtClean="0"/>
              <a:t> for Liberty of the </a:t>
            </a:r>
            <a:r>
              <a:rPr lang="pl-PL" dirty="0" err="1" smtClean="0"/>
              <a:t>Kingdom</a:t>
            </a:r>
            <a:r>
              <a:rPr lang="pl-PL" dirty="0" smtClean="0"/>
              <a:t> of </a:t>
            </a:r>
            <a:r>
              <a:rPr lang="pl-PL" dirty="0" err="1" smtClean="0"/>
              <a:t>Hungary</a:t>
            </a:r>
            <a:r>
              <a:rPr lang="pl-PL" dirty="0" smtClean="0"/>
              <a:t>. He was </a:t>
            </a:r>
            <a:r>
              <a:rPr lang="pl-PL" dirty="0" err="1" smtClean="0"/>
              <a:t>also</a:t>
            </a:r>
            <a:r>
              <a:rPr lang="pl-PL" dirty="0" smtClean="0"/>
              <a:t> Prince of </a:t>
            </a:r>
            <a:r>
              <a:rPr lang="pl-PL" dirty="0" err="1" smtClean="0"/>
              <a:t>Transylvania</a:t>
            </a:r>
            <a:r>
              <a:rPr lang="pl-PL" dirty="0" smtClean="0"/>
              <a:t>, </a:t>
            </a:r>
            <a:r>
              <a:rPr lang="pl-PL" dirty="0" err="1" smtClean="0"/>
              <a:t>an</a:t>
            </a:r>
            <a:r>
              <a:rPr lang="pl-PL" dirty="0" smtClean="0"/>
              <a:t> Imperial Prince, and a </a:t>
            </a:r>
            <a:r>
              <a:rPr lang="pl-PL" dirty="0" err="1" smtClean="0"/>
              <a:t>member</a:t>
            </a:r>
            <a:r>
              <a:rPr lang="pl-PL" dirty="0" smtClean="0"/>
              <a:t> of the Order of the </a:t>
            </a:r>
            <a:r>
              <a:rPr lang="pl-PL" dirty="0" err="1" smtClean="0"/>
              <a:t>Golden</a:t>
            </a:r>
            <a:r>
              <a:rPr lang="pl-PL" dirty="0" smtClean="0"/>
              <a:t> </a:t>
            </a:r>
            <a:r>
              <a:rPr lang="pl-PL" dirty="0" err="1" smtClean="0"/>
              <a:t>Fleece</a:t>
            </a:r>
            <a:r>
              <a:rPr lang="pl-PL" dirty="0" smtClean="0"/>
              <a:t>. </a:t>
            </a:r>
            <a:r>
              <a:rPr lang="pl-PL" dirty="0" err="1" smtClean="0"/>
              <a:t>Today</a:t>
            </a:r>
            <a:r>
              <a:rPr lang="pl-PL" dirty="0" smtClean="0"/>
              <a:t> he </a:t>
            </a:r>
            <a:r>
              <a:rPr lang="pl-PL" dirty="0" err="1" smtClean="0"/>
              <a:t>is</a:t>
            </a:r>
            <a:r>
              <a:rPr lang="pl-PL" dirty="0" smtClean="0"/>
              <a:t> </a:t>
            </a:r>
            <a:r>
              <a:rPr lang="pl-PL" dirty="0" err="1" smtClean="0"/>
              <a:t>considered</a:t>
            </a:r>
            <a:r>
              <a:rPr lang="pl-PL" dirty="0" smtClean="0"/>
              <a:t> a </a:t>
            </a:r>
            <a:r>
              <a:rPr lang="pl-PL" dirty="0" err="1" smtClean="0"/>
              <a:t>national</a:t>
            </a:r>
            <a:r>
              <a:rPr lang="pl-PL" dirty="0" smtClean="0"/>
              <a:t> hero in </a:t>
            </a:r>
            <a:r>
              <a:rPr lang="pl-PL" dirty="0" err="1" smtClean="0"/>
              <a:t>Hungary</a:t>
            </a:r>
            <a:r>
              <a:rPr lang="pl-PL" dirty="0" smtClean="0"/>
              <a:t>.</a:t>
            </a:r>
          </a:p>
          <a:p>
            <a:pPr algn="just"/>
            <a:endParaRPr lang="pl-PL" dirty="0" smtClean="0"/>
          </a:p>
          <a:p>
            <a:pPr marL="0" indent="0" algn="just">
              <a:buNone/>
            </a:pPr>
            <a:endParaRPr lang="pl-PL" dirty="0" smtClean="0"/>
          </a:p>
          <a:p>
            <a:pPr algn="just"/>
            <a:endParaRPr lang="pl-PL" dirty="0" smtClean="0"/>
          </a:p>
          <a:p>
            <a:pPr algn="just"/>
            <a:endParaRPr lang="pl-PL" dirty="0" smtClean="0"/>
          </a:p>
        </p:txBody>
      </p:sp>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746" y="1223353"/>
            <a:ext cx="3840121" cy="4747348"/>
          </a:xfrm>
          <a:prstGeom prst="rect">
            <a:avLst/>
          </a:prstGeom>
        </p:spPr>
      </p:pic>
    </p:spTree>
    <p:extLst>
      <p:ext uri="{BB962C8B-B14F-4D97-AF65-F5344CB8AC3E}">
        <p14:creationId xmlns:p14="http://schemas.microsoft.com/office/powerpoint/2010/main" val="3649953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752820" y="2128205"/>
            <a:ext cx="6066231" cy="2987309"/>
          </a:xfrm>
        </p:spPr>
        <p:txBody>
          <a:bodyPr/>
          <a:lstStyle/>
          <a:p>
            <a:pPr marL="0" indent="0">
              <a:buNone/>
            </a:pPr>
            <a:r>
              <a:rPr lang="en-US" dirty="0" smtClean="0"/>
              <a:t> </a:t>
            </a:r>
            <a:r>
              <a:rPr lang="en-US" b="1" dirty="0" smtClean="0"/>
              <a:t>November 1701 II.</a:t>
            </a:r>
            <a:r>
              <a:rPr lang="en-US" dirty="0" smtClean="0"/>
              <a:t> </a:t>
            </a:r>
            <a:r>
              <a:rPr lang="en-US" b="1" dirty="0" err="1" smtClean="0"/>
              <a:t>Ferenc</a:t>
            </a:r>
            <a:r>
              <a:rPr lang="en-US" dirty="0" smtClean="0"/>
              <a:t> </a:t>
            </a:r>
            <a:r>
              <a:rPr lang="en-US" b="1" dirty="0" err="1" smtClean="0"/>
              <a:t>Rákóczi</a:t>
            </a:r>
            <a:r>
              <a:rPr lang="en-US" dirty="0" smtClean="0"/>
              <a:t> escaped from the prison in Vienna, fled to Poland. He lived in Krakow and Warsaw, and his partner was </a:t>
            </a:r>
            <a:r>
              <a:rPr lang="en-US" b="1" dirty="0" err="1" smtClean="0"/>
              <a:t>Miklós</a:t>
            </a:r>
            <a:r>
              <a:rPr lang="en-US" dirty="0" smtClean="0"/>
              <a:t> </a:t>
            </a:r>
            <a:r>
              <a:rPr lang="en-US" b="1" dirty="0" err="1" smtClean="0"/>
              <a:t>Bercsényi</a:t>
            </a:r>
            <a:r>
              <a:rPr lang="en-US" dirty="0" smtClean="0"/>
              <a:t>. When he returned home in </a:t>
            </a:r>
            <a:r>
              <a:rPr lang="en-US" b="1" dirty="0" smtClean="0"/>
              <a:t>1703</a:t>
            </a:r>
            <a:r>
              <a:rPr lang="en-US" dirty="0" smtClean="0"/>
              <a:t>, the Poles also helped, including Prince </a:t>
            </a:r>
            <a:r>
              <a:rPr lang="en-US" b="1" dirty="0" err="1" smtClean="0"/>
              <a:t>Stanisław</a:t>
            </a:r>
            <a:r>
              <a:rPr lang="en-US" dirty="0" smtClean="0"/>
              <a:t> </a:t>
            </a:r>
            <a:r>
              <a:rPr lang="en-US" b="1" dirty="0" err="1" smtClean="0"/>
              <a:t>Leszczyński</a:t>
            </a:r>
            <a:r>
              <a:rPr lang="en-US" dirty="0" smtClean="0"/>
              <a:t>, against whom Peter Tsar of Russia, </a:t>
            </a:r>
            <a:r>
              <a:rPr lang="en-US" b="1" dirty="0" err="1" smtClean="0"/>
              <a:t>Rákóczi</a:t>
            </a:r>
            <a:r>
              <a:rPr lang="en-US" dirty="0" smtClean="0"/>
              <a:t>, wanted to help the Polish royal throne</a:t>
            </a:r>
            <a:r>
              <a:rPr lang="pl-PL" dirty="0" smtClean="0"/>
              <a:t>.</a:t>
            </a:r>
            <a:endParaRPr lang="en-US" dirty="0" smtClean="0"/>
          </a:p>
          <a:p>
            <a:endParaRPr lang="pl-PL" dirty="0"/>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816" y="636572"/>
            <a:ext cx="3460533" cy="5611827"/>
          </a:xfrm>
          <a:prstGeom prst="rect">
            <a:avLst/>
          </a:prstGeom>
        </p:spPr>
      </p:pic>
    </p:spTree>
    <p:extLst>
      <p:ext uri="{BB962C8B-B14F-4D97-AF65-F5344CB8AC3E}">
        <p14:creationId xmlns:p14="http://schemas.microsoft.com/office/powerpoint/2010/main" val="36081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87941" y="1912287"/>
            <a:ext cx="5951018" cy="5035986"/>
          </a:xfrm>
        </p:spPr>
        <p:txBody>
          <a:bodyPr/>
          <a:lstStyle/>
          <a:p>
            <a:pPr marL="0" indent="0">
              <a:buNone/>
            </a:pPr>
            <a:r>
              <a:rPr lang="en-US" dirty="0" smtClean="0"/>
              <a:t>After the expulsion of the Turks, the </a:t>
            </a:r>
            <a:r>
              <a:rPr lang="en-US" b="1" dirty="0" err="1" smtClean="0"/>
              <a:t>Kuruc</a:t>
            </a:r>
            <a:r>
              <a:rPr lang="en-US" dirty="0" smtClean="0"/>
              <a:t> rebel forces of </a:t>
            </a:r>
            <a:r>
              <a:rPr lang="en-US" b="1" dirty="0" smtClean="0"/>
              <a:t>Hungary</a:t>
            </a:r>
            <a:r>
              <a:rPr lang="en-US" dirty="0" smtClean="0"/>
              <a:t>, wholly under Habsburg rule, were able to find shelter in Poland, similarly to the political refugees of previous times. Thanks to the relationship between </a:t>
            </a:r>
            <a:r>
              <a:rPr lang="en-US" b="1" dirty="0" err="1" smtClean="0"/>
              <a:t>János</a:t>
            </a:r>
            <a:r>
              <a:rPr lang="en-US" dirty="0" smtClean="0"/>
              <a:t> </a:t>
            </a:r>
            <a:r>
              <a:rPr lang="en-US" b="1" dirty="0" smtClean="0"/>
              <a:t>Sobieski</a:t>
            </a:r>
            <a:r>
              <a:rPr lang="en-US" dirty="0" smtClean="0"/>
              <a:t> and </a:t>
            </a:r>
            <a:r>
              <a:rPr lang="en-US" b="1" dirty="0" err="1" smtClean="0"/>
              <a:t>Imre</a:t>
            </a:r>
            <a:r>
              <a:rPr lang="en-US" dirty="0" smtClean="0"/>
              <a:t> </a:t>
            </a:r>
            <a:r>
              <a:rPr lang="en-US" b="1" dirty="0" err="1" smtClean="0"/>
              <a:t>Thököly</a:t>
            </a:r>
            <a:r>
              <a:rPr lang="en-US" dirty="0" smtClean="0"/>
              <a:t>, the Polish land could be a safe haven for them.</a:t>
            </a:r>
          </a:p>
          <a:p>
            <a:pPr marL="0" indent="0">
              <a:buNone/>
            </a:pPr>
            <a:endParaRPr lang="en-US" dirty="0" smtClean="0"/>
          </a:p>
          <a:p>
            <a:pPr marL="0" indent="0">
              <a:buNone/>
            </a:pPr>
            <a:endParaRPr lang="pl-PL" dirty="0"/>
          </a:p>
        </p:txBody>
      </p:sp>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829" y="1027906"/>
            <a:ext cx="4116971" cy="5283446"/>
          </a:xfrm>
          <a:prstGeom prst="rect">
            <a:avLst/>
          </a:prstGeom>
        </p:spPr>
      </p:pic>
    </p:spTree>
    <p:extLst>
      <p:ext uri="{BB962C8B-B14F-4D97-AF65-F5344CB8AC3E}">
        <p14:creationId xmlns:p14="http://schemas.microsoft.com/office/powerpoint/2010/main" val="2664301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 y="1347146"/>
            <a:ext cx="5931755" cy="4195481"/>
          </a:xfrm>
          <a:prstGeom prst="rect">
            <a:avLst/>
          </a:prstGeom>
        </p:spPr>
      </p:pic>
      <p:sp>
        <p:nvSpPr>
          <p:cNvPr id="3" name="Symbol zastępczy zawartości 2"/>
          <p:cNvSpPr>
            <a:spLocks noGrp="1"/>
          </p:cNvSpPr>
          <p:nvPr>
            <p:ph idx="1"/>
          </p:nvPr>
        </p:nvSpPr>
        <p:spPr>
          <a:xfrm>
            <a:off x="6048133" y="2211669"/>
            <a:ext cx="5872317" cy="4195481"/>
          </a:xfrm>
        </p:spPr>
        <p:txBody>
          <a:bodyPr/>
          <a:lstStyle/>
          <a:p>
            <a:pPr marL="0" indent="0">
              <a:buNone/>
            </a:pPr>
            <a:r>
              <a:rPr lang="en-US" dirty="0"/>
              <a:t>The relationship between the </a:t>
            </a:r>
            <a:r>
              <a:rPr lang="en-US" b="1" dirty="0"/>
              <a:t>Hungarians </a:t>
            </a:r>
            <a:r>
              <a:rPr lang="en-US" dirty="0"/>
              <a:t>and the </a:t>
            </a:r>
            <a:r>
              <a:rPr lang="en-US" b="1" dirty="0"/>
              <a:t>Poles</a:t>
            </a:r>
            <a:r>
              <a:rPr lang="en-US" dirty="0"/>
              <a:t> is very strong throughout history, from the age of the </a:t>
            </a:r>
            <a:r>
              <a:rPr lang="en-US" b="1" dirty="0" err="1"/>
              <a:t>Árpád</a:t>
            </a:r>
            <a:r>
              <a:rPr lang="en-US" dirty="0"/>
              <a:t> to the present. Strong relationships are also confirmed by a saying: </a:t>
            </a:r>
            <a:r>
              <a:rPr lang="en-US" b="1" dirty="0"/>
              <a:t>Polish, Hungarian - two friends, fighting together and drinking wine</a:t>
            </a:r>
            <a:r>
              <a:rPr lang="en-US" dirty="0"/>
              <a:t>. ("</a:t>
            </a:r>
            <a:r>
              <a:rPr lang="en-US" dirty="0" err="1"/>
              <a:t>Polak</a:t>
            </a:r>
            <a:r>
              <a:rPr lang="en-US" dirty="0"/>
              <a:t>, </a:t>
            </a:r>
            <a:r>
              <a:rPr lang="en-US" dirty="0" err="1"/>
              <a:t>Węgier</a:t>
            </a:r>
            <a:r>
              <a:rPr lang="en-US" dirty="0"/>
              <a:t>, </a:t>
            </a:r>
            <a:r>
              <a:rPr lang="en-US" dirty="0" err="1"/>
              <a:t>dwa</a:t>
            </a:r>
            <a:r>
              <a:rPr lang="en-US" dirty="0"/>
              <a:t> </a:t>
            </a:r>
            <a:r>
              <a:rPr lang="en-US" dirty="0" err="1"/>
              <a:t>bratanki</a:t>
            </a:r>
            <a:r>
              <a:rPr lang="en-US" dirty="0"/>
              <a:t>, </a:t>
            </a:r>
            <a:r>
              <a:rPr lang="en-US" dirty="0" err="1"/>
              <a:t>i</a:t>
            </a:r>
            <a:r>
              <a:rPr lang="en-US" dirty="0"/>
              <a:t> do </a:t>
            </a:r>
            <a:r>
              <a:rPr lang="en-US" dirty="0" smtClean="0"/>
              <a:t>s</a:t>
            </a:r>
            <a:r>
              <a:rPr lang="pl-PL" dirty="0" smtClean="0"/>
              <a:t>z</a:t>
            </a:r>
            <a:r>
              <a:rPr lang="en-US" dirty="0" err="1" smtClean="0"/>
              <a:t>abli</a:t>
            </a:r>
            <a:r>
              <a:rPr lang="en-US" dirty="0"/>
              <a:t>, </a:t>
            </a:r>
            <a:r>
              <a:rPr lang="en-US" dirty="0" err="1"/>
              <a:t>i</a:t>
            </a:r>
            <a:r>
              <a:rPr lang="en-US" dirty="0"/>
              <a:t> do </a:t>
            </a:r>
            <a:r>
              <a:rPr lang="en-US" dirty="0" err="1"/>
              <a:t>szklanki</a:t>
            </a:r>
            <a:r>
              <a:rPr lang="en-US" dirty="0"/>
              <a:t>.")</a:t>
            </a:r>
            <a:endParaRPr lang="pl-PL" dirty="0"/>
          </a:p>
        </p:txBody>
      </p:sp>
    </p:spTree>
    <p:extLst>
      <p:ext uri="{BB962C8B-B14F-4D97-AF65-F5344CB8AC3E}">
        <p14:creationId xmlns:p14="http://schemas.microsoft.com/office/powerpoint/2010/main" val="308238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74712" y="1961478"/>
            <a:ext cx="4761177" cy="4195481"/>
          </a:xfrm>
        </p:spPr>
        <p:txBody>
          <a:bodyPr/>
          <a:lstStyle/>
          <a:p>
            <a:pPr marL="0" indent="0">
              <a:buNone/>
            </a:pPr>
            <a:r>
              <a:rPr lang="en-US" dirty="0" err="1"/>
              <a:t>Rakoczi</a:t>
            </a:r>
            <a:r>
              <a:rPr lang="en-US" dirty="0"/>
              <a:t> uprising - anti-Habsburg insurrection in Hungary in 1703-1711, initiated and led by the magnate Franciszek II </a:t>
            </a:r>
            <a:r>
              <a:rPr lang="en-US" dirty="0" err="1"/>
              <a:t>Rakoczy</a:t>
            </a:r>
            <a:r>
              <a:rPr lang="en-US" dirty="0"/>
              <a:t>.</a:t>
            </a:r>
          </a:p>
          <a:p>
            <a:pPr marL="0" indent="0">
              <a:buNone/>
            </a:pPr>
            <a:endParaRPr lang="en-US" dirty="0"/>
          </a:p>
          <a:p>
            <a:pPr marL="0" indent="0">
              <a:buNone/>
            </a:pPr>
            <a:endParaRPr lang="pl-PL" dirty="0"/>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4489" y="1014153"/>
            <a:ext cx="5884007" cy="4919584"/>
          </a:xfrm>
          <a:prstGeom prst="rect">
            <a:avLst/>
          </a:prstGeom>
        </p:spPr>
      </p:pic>
    </p:spTree>
    <p:extLst>
      <p:ext uri="{BB962C8B-B14F-4D97-AF65-F5344CB8AC3E}">
        <p14:creationId xmlns:p14="http://schemas.microsoft.com/office/powerpoint/2010/main" val="2135071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66342" y="1444548"/>
            <a:ext cx="7060203" cy="4195481"/>
          </a:xfrm>
        </p:spPr>
        <p:txBody>
          <a:bodyPr>
            <a:normAutofit fontScale="92500" lnSpcReduction="20000"/>
          </a:bodyPr>
          <a:lstStyle/>
          <a:p>
            <a:pPr marL="0" indent="0">
              <a:buNone/>
            </a:pPr>
            <a:r>
              <a:rPr lang="en-US" dirty="0"/>
              <a:t>International relations provided Hungary with an opportunity to liberate themselves from the Habsburgs. With the help of </a:t>
            </a:r>
            <a:r>
              <a:rPr lang="en-US" b="1" dirty="0"/>
              <a:t>Louis</a:t>
            </a:r>
            <a:r>
              <a:rPr lang="en-US" dirty="0"/>
              <a:t> </a:t>
            </a:r>
            <a:r>
              <a:rPr lang="en-US" b="1" dirty="0"/>
              <a:t>XIV </a:t>
            </a:r>
            <a:r>
              <a:rPr lang="en-US" dirty="0"/>
              <a:t>of France anti-Habsburg rebels, led by a young nobleman, </a:t>
            </a:r>
            <a:r>
              <a:rPr lang="en-US" b="1" dirty="0" err="1"/>
              <a:t>Imre</a:t>
            </a:r>
            <a:r>
              <a:rPr lang="en-US" b="1" dirty="0"/>
              <a:t> </a:t>
            </a:r>
            <a:r>
              <a:rPr lang="en-US" b="1" dirty="0" err="1"/>
              <a:t>Thököly</a:t>
            </a:r>
            <a:r>
              <a:rPr lang="en-US" b="1" dirty="0"/>
              <a:t> </a:t>
            </a:r>
            <a:r>
              <a:rPr lang="en-US" dirty="0"/>
              <a:t>rose against the Empire in </a:t>
            </a:r>
            <a:r>
              <a:rPr lang="en-US" b="1" dirty="0"/>
              <a:t>1678</a:t>
            </a:r>
            <a:r>
              <a:rPr lang="en-US" dirty="0"/>
              <a:t>. </a:t>
            </a:r>
            <a:r>
              <a:rPr lang="en-US" b="1" dirty="0" err="1"/>
              <a:t>Thököly</a:t>
            </a:r>
            <a:r>
              <a:rPr lang="en-US" b="1" dirty="0"/>
              <a:t> </a:t>
            </a:r>
            <a:r>
              <a:rPr lang="en-US" dirty="0"/>
              <a:t>occupied most of Northern Hungary. In </a:t>
            </a:r>
            <a:r>
              <a:rPr lang="en-US" b="1" dirty="0"/>
              <a:t>1681 </a:t>
            </a:r>
            <a:r>
              <a:rPr lang="en-US" dirty="0"/>
              <a:t>the </a:t>
            </a:r>
            <a:r>
              <a:rPr lang="en-US" b="1" dirty="0"/>
              <a:t>Ottomans </a:t>
            </a:r>
            <a:r>
              <a:rPr lang="en-US" dirty="0"/>
              <a:t>joined to help him, and </a:t>
            </a:r>
            <a:r>
              <a:rPr lang="en-US" b="1" dirty="0" err="1"/>
              <a:t>Thököly</a:t>
            </a:r>
            <a:r>
              <a:rPr lang="en-US" dirty="0"/>
              <a:t> was </a:t>
            </a:r>
            <a:r>
              <a:rPr lang="en-US" dirty="0" err="1"/>
              <a:t>recognised</a:t>
            </a:r>
            <a:r>
              <a:rPr lang="en-US" dirty="0"/>
              <a:t> as </a:t>
            </a:r>
            <a:r>
              <a:rPr lang="en-US" b="1" dirty="0"/>
              <a:t>King</a:t>
            </a:r>
            <a:r>
              <a:rPr lang="en-US" dirty="0"/>
              <a:t> </a:t>
            </a:r>
            <a:r>
              <a:rPr lang="en-US" b="1" dirty="0"/>
              <a:t>of</a:t>
            </a:r>
            <a:r>
              <a:rPr lang="en-US" dirty="0"/>
              <a:t> </a:t>
            </a:r>
            <a:r>
              <a:rPr lang="en-US" b="1" dirty="0"/>
              <a:t>Upper</a:t>
            </a:r>
            <a:r>
              <a:rPr lang="en-US" dirty="0"/>
              <a:t> </a:t>
            </a:r>
            <a:r>
              <a:rPr lang="en-US" b="1" dirty="0"/>
              <a:t>Hungary</a:t>
            </a:r>
            <a:r>
              <a:rPr lang="en-US" dirty="0"/>
              <a:t> by </a:t>
            </a:r>
            <a:r>
              <a:rPr lang="en-US" b="1" dirty="0"/>
              <a:t>Sultan</a:t>
            </a:r>
            <a:r>
              <a:rPr lang="en-US" dirty="0"/>
              <a:t> </a:t>
            </a:r>
            <a:r>
              <a:rPr lang="en-US" b="1" dirty="0"/>
              <a:t>Mehmed</a:t>
            </a:r>
            <a:r>
              <a:rPr lang="en-US" dirty="0"/>
              <a:t> </a:t>
            </a:r>
            <a:r>
              <a:rPr lang="en-US" b="1" dirty="0"/>
              <a:t>IV</a:t>
            </a:r>
            <a:r>
              <a:rPr lang="en-US" dirty="0"/>
              <a:t>. However, when the </a:t>
            </a:r>
            <a:r>
              <a:rPr lang="en-US" b="1" dirty="0"/>
              <a:t>Ottomans</a:t>
            </a:r>
            <a:r>
              <a:rPr lang="en-US" dirty="0"/>
              <a:t> lost the battle of Vienna in </a:t>
            </a:r>
            <a:r>
              <a:rPr lang="en-US" b="1" dirty="0"/>
              <a:t>1683</a:t>
            </a:r>
            <a:r>
              <a:rPr lang="en-US" dirty="0"/>
              <a:t>, </a:t>
            </a:r>
            <a:r>
              <a:rPr lang="en-US" b="1" dirty="0" err="1"/>
              <a:t>Thököly</a:t>
            </a:r>
            <a:r>
              <a:rPr lang="en-US" dirty="0"/>
              <a:t> lost Ottoman support and was eventually defeated in </a:t>
            </a:r>
            <a:r>
              <a:rPr lang="en-US" b="1" dirty="0"/>
              <a:t>1685</a:t>
            </a:r>
            <a:r>
              <a:rPr lang="en-US" dirty="0"/>
              <a:t>. His alliance with the Ottomans changed the positive perception Western Europe had about Hungary, and instead of being thought of as the bastion of Christianity, the country was now being thought of as an </a:t>
            </a:r>
            <a:r>
              <a:rPr lang="en-US" dirty="0" smtClean="0"/>
              <a:t>enemy,</a:t>
            </a:r>
            <a:r>
              <a:rPr lang="pl-PL" dirty="0" smtClean="0"/>
              <a:t> p</a:t>
            </a:r>
            <a:r>
              <a:rPr lang="en-US" dirty="0" err="1" smtClean="0"/>
              <a:t>artly</a:t>
            </a:r>
            <a:r>
              <a:rPr lang="en-US" dirty="0" smtClean="0"/>
              <a:t> </a:t>
            </a:r>
            <a:r>
              <a:rPr lang="en-US" dirty="0"/>
              <a:t>as a consequence, Hungary was occupied and </a:t>
            </a:r>
            <a:r>
              <a:rPr lang="en-US" dirty="0" err="1"/>
              <a:t>organised</a:t>
            </a:r>
            <a:r>
              <a:rPr lang="en-US" dirty="0"/>
              <a:t> as "newly acquired territory" instead of "territory liberated from the Ottomans". </a:t>
            </a:r>
            <a:endParaRPr lang="pl-PL" dirty="0"/>
          </a:p>
        </p:txBody>
      </p:sp>
      <p:pic>
        <p:nvPicPr>
          <p:cNvPr id="4" name="Obraz 3"/>
          <p:cNvPicPr>
            <a:picLocks noChangeAspect="1"/>
          </p:cNvPicPr>
          <p:nvPr/>
        </p:nvPicPr>
        <p:blipFill>
          <a:blip r:embed="rId2"/>
          <a:stretch>
            <a:fillRect/>
          </a:stretch>
        </p:blipFill>
        <p:spPr>
          <a:xfrm>
            <a:off x="8163515" y="1003413"/>
            <a:ext cx="3385168" cy="5077752"/>
          </a:xfrm>
          <a:prstGeom prst="rect">
            <a:avLst/>
          </a:prstGeom>
        </p:spPr>
      </p:pic>
    </p:spTree>
    <p:extLst>
      <p:ext uri="{BB962C8B-B14F-4D97-AF65-F5344CB8AC3E}">
        <p14:creationId xmlns:p14="http://schemas.microsoft.com/office/powerpoint/2010/main" val="4192860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3614" y="923692"/>
            <a:ext cx="3830104" cy="1400530"/>
          </a:xfrm>
        </p:spPr>
        <p:txBody>
          <a:bodyPr/>
          <a:lstStyle/>
          <a:p>
            <a:pPr algn="ctr"/>
            <a:r>
              <a:rPr lang="pl-PL" dirty="0" err="1" smtClean="0"/>
              <a:t>Made</a:t>
            </a:r>
            <a:r>
              <a:rPr lang="pl-PL" dirty="0" smtClean="0"/>
              <a:t> by:</a:t>
            </a:r>
            <a:endParaRPr lang="pl-PL" dirty="0"/>
          </a:p>
        </p:txBody>
      </p:sp>
      <p:sp>
        <p:nvSpPr>
          <p:cNvPr id="3" name="Symbol zastępczy zawartości 2"/>
          <p:cNvSpPr>
            <a:spLocks noGrp="1"/>
          </p:cNvSpPr>
          <p:nvPr>
            <p:ph idx="1"/>
          </p:nvPr>
        </p:nvSpPr>
        <p:spPr>
          <a:xfrm>
            <a:off x="1104293" y="2263311"/>
            <a:ext cx="8946541" cy="4195481"/>
          </a:xfrm>
        </p:spPr>
        <p:txBody>
          <a:bodyPr/>
          <a:lstStyle/>
          <a:p>
            <a:r>
              <a:rPr lang="pl-PL" dirty="0" err="1" smtClean="0"/>
              <a:t>Potvorszki</a:t>
            </a:r>
            <a:r>
              <a:rPr lang="pl-PL" dirty="0" smtClean="0"/>
              <a:t> </a:t>
            </a:r>
            <a:r>
              <a:rPr lang="pl-PL" dirty="0" err="1" smtClean="0"/>
              <a:t>Csilla</a:t>
            </a:r>
            <a:endParaRPr lang="pl-PL" dirty="0" smtClean="0"/>
          </a:p>
          <a:p>
            <a:r>
              <a:rPr lang="pl-PL" dirty="0" err="1" smtClean="0"/>
              <a:t>Toth</a:t>
            </a:r>
            <a:r>
              <a:rPr lang="pl-PL" dirty="0" smtClean="0"/>
              <a:t> Petra</a:t>
            </a:r>
          </a:p>
          <a:p>
            <a:r>
              <a:rPr lang="pl-PL" dirty="0" smtClean="0"/>
              <a:t>Fila Kacper</a:t>
            </a:r>
          </a:p>
          <a:p>
            <a:r>
              <a:rPr lang="pl-PL" dirty="0" smtClean="0"/>
              <a:t>Kantor Adrian</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012" y="1453959"/>
            <a:ext cx="4773131" cy="4794440"/>
          </a:xfrm>
          <a:prstGeom prst="rect">
            <a:avLst/>
          </a:prstGeom>
        </p:spPr>
      </p:pic>
      <p:sp>
        <p:nvSpPr>
          <p:cNvPr id="5" name="pole tekstowe 4"/>
          <p:cNvSpPr txBox="1"/>
          <p:nvPr/>
        </p:nvSpPr>
        <p:spPr>
          <a:xfrm>
            <a:off x="7064931" y="6289130"/>
            <a:ext cx="2751292" cy="369332"/>
          </a:xfrm>
          <a:prstGeom prst="rect">
            <a:avLst/>
          </a:prstGeom>
          <a:noFill/>
        </p:spPr>
        <p:txBody>
          <a:bodyPr wrap="square" rtlCol="0">
            <a:spAutoFit/>
          </a:bodyPr>
          <a:lstStyle/>
          <a:p>
            <a:pPr algn="ctr"/>
            <a:r>
              <a:rPr lang="pl-PL" dirty="0" err="1" smtClean="0"/>
              <a:t>Rakoczi</a:t>
            </a:r>
            <a:r>
              <a:rPr lang="pl-PL" dirty="0" smtClean="0"/>
              <a:t> Ferenc</a:t>
            </a:r>
            <a:endParaRPr lang="pl-PL" dirty="0"/>
          </a:p>
        </p:txBody>
      </p:sp>
    </p:spTree>
    <p:extLst>
      <p:ext uri="{BB962C8B-B14F-4D97-AF65-F5344CB8AC3E}">
        <p14:creationId xmlns:p14="http://schemas.microsoft.com/office/powerpoint/2010/main" val="19433941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Niebieskozielony">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44</TotalTime>
  <Words>478</Words>
  <Application>Microsoft Office PowerPoint</Application>
  <PresentationFormat>Panoramiczny</PresentationFormat>
  <Paragraphs>15</Paragraphs>
  <Slides>7</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7</vt:i4>
      </vt:variant>
    </vt:vector>
  </HeadingPairs>
  <TitlesOfParts>
    <vt:vector size="11" baseType="lpstr">
      <vt:lpstr>Arial</vt:lpstr>
      <vt:lpstr>Century Gothic</vt:lpstr>
      <vt:lpstr>Wingdings 3</vt:lpstr>
      <vt:lpstr>Jon</vt:lpstr>
      <vt:lpstr>II.Rakoczi Ferenc</vt:lpstr>
      <vt:lpstr>Prezentacja programu PowerPoint</vt:lpstr>
      <vt:lpstr>Prezentacja programu PowerPoint</vt:lpstr>
      <vt:lpstr>Prezentacja programu PowerPoint</vt:lpstr>
      <vt:lpstr>Prezentacja programu PowerPoint</vt:lpstr>
      <vt:lpstr>Prezentacja programu PowerPoint</vt:lpstr>
      <vt:lpstr>Made by: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II.Rakoczi Ferenc</dc:title>
  <dc:creator>uczen</dc:creator>
  <cp:lastModifiedBy>uczen</cp:lastModifiedBy>
  <cp:revision>5</cp:revision>
  <dcterms:created xsi:type="dcterms:W3CDTF">2019-05-31T06:41:23Z</dcterms:created>
  <dcterms:modified xsi:type="dcterms:W3CDTF">2019-05-31T07:26:14Z</dcterms:modified>
</cp:coreProperties>
</file>